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6" r:id="rId2"/>
    <p:sldId id="345" r:id="rId3"/>
    <p:sldId id="402" r:id="rId4"/>
    <p:sldId id="346" r:id="rId5"/>
    <p:sldId id="364" r:id="rId6"/>
    <p:sldId id="367" r:id="rId7"/>
    <p:sldId id="403" r:id="rId8"/>
    <p:sldId id="366" r:id="rId9"/>
    <p:sldId id="368" r:id="rId10"/>
    <p:sldId id="369" r:id="rId11"/>
    <p:sldId id="347" r:id="rId12"/>
    <p:sldId id="351" r:id="rId13"/>
    <p:sldId id="352" r:id="rId14"/>
    <p:sldId id="353" r:id="rId15"/>
    <p:sldId id="388" r:id="rId16"/>
    <p:sldId id="348" r:id="rId17"/>
    <p:sldId id="404" r:id="rId18"/>
    <p:sldId id="370" r:id="rId19"/>
    <p:sldId id="389" r:id="rId20"/>
    <p:sldId id="374" r:id="rId21"/>
    <p:sldId id="391" r:id="rId22"/>
    <p:sldId id="343" r:id="rId23"/>
    <p:sldId id="296" r:id="rId24"/>
    <p:sldId id="392" r:id="rId25"/>
    <p:sldId id="393" r:id="rId26"/>
    <p:sldId id="310" r:id="rId27"/>
    <p:sldId id="394" r:id="rId28"/>
    <p:sldId id="395" r:id="rId29"/>
    <p:sldId id="396" r:id="rId30"/>
    <p:sldId id="398" r:id="rId31"/>
    <p:sldId id="399" r:id="rId32"/>
    <p:sldId id="397" r:id="rId33"/>
    <p:sldId id="400" r:id="rId34"/>
    <p:sldId id="401" r:id="rId35"/>
    <p:sldId id="3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8802" autoAdjust="0"/>
  </p:normalViewPr>
  <p:slideViewPr>
    <p:cSldViewPr>
      <p:cViewPr>
        <p:scale>
          <a:sx n="60" d="100"/>
          <a:sy n="60" d="100"/>
        </p:scale>
        <p:origin x="-2124" y="-342"/>
      </p:cViewPr>
      <p:guideLst>
        <p:guide orient="horz" pos="2160"/>
        <p:guide pos="2880"/>
      </p:guideLst>
    </p:cSldViewPr>
  </p:slideViewPr>
  <p:notesTextViewPr>
    <p:cViewPr>
      <p:scale>
        <a:sx n="1" d="1"/>
        <a:sy n="1" d="1"/>
      </p:scale>
      <p:origin x="0" y="0"/>
    </p:cViewPr>
  </p:notesTextViewPr>
  <p:sorterViewPr>
    <p:cViewPr>
      <p:scale>
        <a:sx n="110" d="100"/>
        <a:sy n="110" d="100"/>
      </p:scale>
      <p:origin x="0" y="9972"/>
    </p:cViewPr>
  </p:sorterViewPr>
  <p:notesViewPr>
    <p:cSldViewPr>
      <p:cViewPr>
        <p:scale>
          <a:sx n="100" d="100"/>
          <a:sy n="100" d="100"/>
        </p:scale>
        <p:origin x="-18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030B7-9B08-D546-B51F-FA632D60EF0D}" type="doc">
      <dgm:prSet loTypeId="urn:microsoft.com/office/officeart/2005/8/layout/hProcess9" loCatId="" qsTypeId="urn:microsoft.com/office/officeart/2005/8/quickstyle/simple4" qsCatId="simple" csTypeId="urn:microsoft.com/office/officeart/2005/8/colors/accent1_2" csCatId="accent1" phldr="1"/>
      <dgm:spPr/>
    </dgm:pt>
    <dgm:pt modelId="{8206D29D-668E-4B44-B862-B130BFE7EA5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300" dirty="0"/>
            <a:t>Framework</a:t>
          </a:r>
        </a:p>
        <a:p>
          <a:r>
            <a:rPr lang="en-US" sz="2000" dirty="0"/>
            <a:t>(content and skills)</a:t>
          </a:r>
        </a:p>
      </dgm:t>
    </dgm:pt>
    <dgm:pt modelId="{E944C7CC-57A3-C04B-A937-6A51BABF6510}" type="parTrans" cxnId="{126367AC-4EE6-8245-B0E8-CBA721E90058}">
      <dgm:prSet/>
      <dgm:spPr/>
      <dgm:t>
        <a:bodyPr/>
        <a:lstStyle/>
        <a:p>
          <a:endParaRPr lang="en-US"/>
        </a:p>
      </dgm:t>
    </dgm:pt>
    <dgm:pt modelId="{2100E18D-B32D-0D4F-9822-E393560091C3}" type="sibTrans" cxnId="{126367AC-4EE6-8245-B0E8-CBA721E90058}">
      <dgm:prSet/>
      <dgm:spPr/>
      <dgm:t>
        <a:bodyPr/>
        <a:lstStyle/>
        <a:p>
          <a:endParaRPr lang="en-US"/>
        </a:p>
      </dgm:t>
    </dgm:pt>
    <dgm:pt modelId="{0906F928-1388-8146-8A38-A94ED6163EC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600" dirty="0" smtClean="0"/>
            <a:t>Curriculum</a:t>
          </a:r>
        </a:p>
        <a:p>
          <a:r>
            <a:rPr lang="en-US" sz="2000" dirty="0" smtClean="0"/>
            <a:t>(</a:t>
          </a:r>
          <a:r>
            <a:rPr lang="en-US" sz="2000" dirty="0"/>
            <a:t>inquiry, </a:t>
          </a:r>
          <a:r>
            <a:rPr lang="en-US" sz="2000" dirty="0" smtClean="0"/>
            <a:t>Toolkit Project </a:t>
          </a:r>
          <a:r>
            <a:rPr lang="en-US" sz="1800" dirty="0" smtClean="0"/>
            <a:t>and</a:t>
          </a:r>
          <a:r>
            <a:rPr lang="en-US" sz="2000" dirty="0" smtClean="0"/>
            <a:t> resources)</a:t>
          </a:r>
          <a:endParaRPr lang="en-US" sz="2000" dirty="0"/>
        </a:p>
      </dgm:t>
    </dgm:pt>
    <dgm:pt modelId="{5DE1720B-AB43-1D4F-A239-7C417BA5249C}" type="parTrans" cxnId="{80ED5D6C-6FAC-C84D-A40D-2133EE8B3977}">
      <dgm:prSet/>
      <dgm:spPr/>
      <dgm:t>
        <a:bodyPr/>
        <a:lstStyle/>
        <a:p>
          <a:endParaRPr lang="en-US"/>
        </a:p>
      </dgm:t>
    </dgm:pt>
    <dgm:pt modelId="{A8249499-F980-8641-B588-173694685D72}" type="sibTrans" cxnId="{80ED5D6C-6FAC-C84D-A40D-2133EE8B3977}">
      <dgm:prSet/>
      <dgm:spPr/>
      <dgm:t>
        <a:bodyPr/>
        <a:lstStyle/>
        <a:p>
          <a:endParaRPr lang="en-US"/>
        </a:p>
      </dgm:t>
    </dgm:pt>
    <dgm:pt modelId="{E9871314-1BB9-5F4F-9A32-C807739BEF6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200" dirty="0"/>
            <a:t>Assessment</a:t>
          </a:r>
        </a:p>
        <a:p>
          <a:r>
            <a:rPr lang="en-US" sz="2000" dirty="0"/>
            <a:t>(Regents and </a:t>
          </a:r>
          <a:r>
            <a:rPr lang="en-US" sz="2000" dirty="0" smtClean="0"/>
            <a:t>local)</a:t>
          </a:r>
          <a:endParaRPr lang="en-US" sz="2000" dirty="0"/>
        </a:p>
      </dgm:t>
    </dgm:pt>
    <dgm:pt modelId="{06D11680-05CF-AC42-9DC7-88BDFDC2C035}" type="parTrans" cxnId="{D3BF68DD-3B70-9A49-805B-8F379486F7C4}">
      <dgm:prSet/>
      <dgm:spPr/>
      <dgm:t>
        <a:bodyPr/>
        <a:lstStyle/>
        <a:p>
          <a:endParaRPr lang="en-US"/>
        </a:p>
      </dgm:t>
    </dgm:pt>
    <dgm:pt modelId="{20D3923E-5304-FB4E-84D7-A161397515A2}" type="sibTrans" cxnId="{D3BF68DD-3B70-9A49-805B-8F379486F7C4}">
      <dgm:prSet/>
      <dgm:spPr/>
      <dgm:t>
        <a:bodyPr/>
        <a:lstStyle/>
        <a:p>
          <a:endParaRPr lang="en-US"/>
        </a:p>
      </dgm:t>
    </dgm:pt>
    <dgm:pt modelId="{307E4AC9-B8C4-064C-9D27-CAE70FFCB46D}" type="pres">
      <dgm:prSet presAssocID="{857030B7-9B08-D546-B51F-FA632D60EF0D}" presName="CompostProcess" presStyleCnt="0">
        <dgm:presLayoutVars>
          <dgm:dir/>
          <dgm:resizeHandles val="exact"/>
        </dgm:presLayoutVars>
      </dgm:prSet>
      <dgm:spPr/>
    </dgm:pt>
    <dgm:pt modelId="{AC9BF4E9-BC70-D64C-B89F-78107550B942}" type="pres">
      <dgm:prSet presAssocID="{857030B7-9B08-D546-B51F-FA632D60EF0D}" presName="arrow" presStyleLbl="bgShp" presStyleIdx="0" presStyleCnt="1" custScaleX="108352">
        <dgm:style>
          <a:lnRef idx="0">
            <a:schemeClr val="accent2"/>
          </a:lnRef>
          <a:fillRef idx="3">
            <a:schemeClr val="accent2"/>
          </a:fillRef>
          <a:effectRef idx="3">
            <a:schemeClr val="accent2"/>
          </a:effectRef>
          <a:fontRef idx="minor">
            <a:schemeClr val="lt1"/>
          </a:fontRef>
        </dgm:style>
      </dgm:prSet>
      <dgm:spPr/>
    </dgm:pt>
    <dgm:pt modelId="{A77F3AA9-91DF-0F4C-AAB4-F2CF175861A5}" type="pres">
      <dgm:prSet presAssocID="{857030B7-9B08-D546-B51F-FA632D60EF0D}" presName="linearProcess" presStyleCnt="0"/>
      <dgm:spPr/>
    </dgm:pt>
    <dgm:pt modelId="{F74CDF6E-8142-F542-938F-5ADDAF944B76}" type="pres">
      <dgm:prSet presAssocID="{8206D29D-668E-4B44-B862-B130BFE7EA57}" presName="textNode" presStyleLbl="node1" presStyleIdx="0" presStyleCnt="3" custLinFactNeighborX="37600" custLinFactNeighborY="758">
        <dgm:presLayoutVars>
          <dgm:bulletEnabled val="1"/>
        </dgm:presLayoutVars>
      </dgm:prSet>
      <dgm:spPr/>
      <dgm:t>
        <a:bodyPr/>
        <a:lstStyle/>
        <a:p>
          <a:endParaRPr lang="en-US"/>
        </a:p>
      </dgm:t>
    </dgm:pt>
    <dgm:pt modelId="{E79FF43A-31C7-8D46-8B45-215B37803591}" type="pres">
      <dgm:prSet presAssocID="{2100E18D-B32D-0D4F-9822-E393560091C3}" presName="sibTrans" presStyleCnt="0"/>
      <dgm:spPr/>
    </dgm:pt>
    <dgm:pt modelId="{558AD046-D91D-0549-8D59-631244A7EE11}" type="pres">
      <dgm:prSet presAssocID="{0906F928-1388-8146-8A38-A94ED6163EC6}" presName="textNode" presStyleLbl="node1" presStyleIdx="1" presStyleCnt="3" custScaleX="116168" custLinFactNeighborX="-17637" custLinFactNeighborY="758">
        <dgm:presLayoutVars>
          <dgm:bulletEnabled val="1"/>
        </dgm:presLayoutVars>
      </dgm:prSet>
      <dgm:spPr/>
      <dgm:t>
        <a:bodyPr/>
        <a:lstStyle/>
        <a:p>
          <a:endParaRPr lang="en-US"/>
        </a:p>
      </dgm:t>
    </dgm:pt>
    <dgm:pt modelId="{67F1B389-DAF7-5149-B383-BD42C927DE31}" type="pres">
      <dgm:prSet presAssocID="{A8249499-F980-8641-B588-173694685D72}" presName="sibTrans" presStyleCnt="0"/>
      <dgm:spPr/>
    </dgm:pt>
    <dgm:pt modelId="{F50A8DF2-C25F-4047-B6FB-AD9D0C0C67A4}" type="pres">
      <dgm:prSet presAssocID="{E9871314-1BB9-5F4F-9A32-C807739BEF6C}" presName="textNode" presStyleLbl="node1" presStyleIdx="2" presStyleCnt="3" custScaleX="103510" custScaleY="96188" custLinFactNeighborX="-67469" custLinFactNeighborY="2639">
        <dgm:presLayoutVars>
          <dgm:bulletEnabled val="1"/>
        </dgm:presLayoutVars>
      </dgm:prSet>
      <dgm:spPr/>
      <dgm:t>
        <a:bodyPr/>
        <a:lstStyle/>
        <a:p>
          <a:endParaRPr lang="en-US"/>
        </a:p>
      </dgm:t>
    </dgm:pt>
  </dgm:ptLst>
  <dgm:cxnLst>
    <dgm:cxn modelId="{4097C17A-0FF4-4073-AAB4-6FA4B6E974C7}" type="presOf" srcId="{857030B7-9B08-D546-B51F-FA632D60EF0D}" destId="{307E4AC9-B8C4-064C-9D27-CAE70FFCB46D}" srcOrd="0" destOrd="0" presId="urn:microsoft.com/office/officeart/2005/8/layout/hProcess9"/>
    <dgm:cxn modelId="{80ED5D6C-6FAC-C84D-A40D-2133EE8B3977}" srcId="{857030B7-9B08-D546-B51F-FA632D60EF0D}" destId="{0906F928-1388-8146-8A38-A94ED6163EC6}" srcOrd="1" destOrd="0" parTransId="{5DE1720B-AB43-1D4F-A239-7C417BA5249C}" sibTransId="{A8249499-F980-8641-B588-173694685D72}"/>
    <dgm:cxn modelId="{8AAB85AE-2477-4488-ABDB-BBBE46021A52}" type="presOf" srcId="{8206D29D-668E-4B44-B862-B130BFE7EA57}" destId="{F74CDF6E-8142-F542-938F-5ADDAF944B76}" srcOrd="0" destOrd="0" presId="urn:microsoft.com/office/officeart/2005/8/layout/hProcess9"/>
    <dgm:cxn modelId="{F74008F8-9163-470E-A7C0-C37161B7B7C7}" type="presOf" srcId="{E9871314-1BB9-5F4F-9A32-C807739BEF6C}" destId="{F50A8DF2-C25F-4047-B6FB-AD9D0C0C67A4}" srcOrd="0" destOrd="0" presId="urn:microsoft.com/office/officeart/2005/8/layout/hProcess9"/>
    <dgm:cxn modelId="{D04882FC-98B8-4794-879D-9828925721FD}" type="presOf" srcId="{0906F928-1388-8146-8A38-A94ED6163EC6}" destId="{558AD046-D91D-0549-8D59-631244A7EE11}" srcOrd="0" destOrd="0" presId="urn:microsoft.com/office/officeart/2005/8/layout/hProcess9"/>
    <dgm:cxn modelId="{D3BF68DD-3B70-9A49-805B-8F379486F7C4}" srcId="{857030B7-9B08-D546-B51F-FA632D60EF0D}" destId="{E9871314-1BB9-5F4F-9A32-C807739BEF6C}" srcOrd="2" destOrd="0" parTransId="{06D11680-05CF-AC42-9DC7-88BDFDC2C035}" sibTransId="{20D3923E-5304-FB4E-84D7-A161397515A2}"/>
    <dgm:cxn modelId="{126367AC-4EE6-8245-B0E8-CBA721E90058}" srcId="{857030B7-9B08-D546-B51F-FA632D60EF0D}" destId="{8206D29D-668E-4B44-B862-B130BFE7EA57}" srcOrd="0" destOrd="0" parTransId="{E944C7CC-57A3-C04B-A937-6A51BABF6510}" sibTransId="{2100E18D-B32D-0D4F-9822-E393560091C3}"/>
    <dgm:cxn modelId="{20959A83-4123-4AE8-A91C-0151CE32B4AC}" type="presParOf" srcId="{307E4AC9-B8C4-064C-9D27-CAE70FFCB46D}" destId="{AC9BF4E9-BC70-D64C-B89F-78107550B942}" srcOrd="0" destOrd="0" presId="urn:microsoft.com/office/officeart/2005/8/layout/hProcess9"/>
    <dgm:cxn modelId="{1E1D3219-A229-4A61-99B4-9C878D97F66E}" type="presParOf" srcId="{307E4AC9-B8C4-064C-9D27-CAE70FFCB46D}" destId="{A77F3AA9-91DF-0F4C-AAB4-F2CF175861A5}" srcOrd="1" destOrd="0" presId="urn:microsoft.com/office/officeart/2005/8/layout/hProcess9"/>
    <dgm:cxn modelId="{8A4F1433-B9A3-4730-8651-76656FBF2C8F}" type="presParOf" srcId="{A77F3AA9-91DF-0F4C-AAB4-F2CF175861A5}" destId="{F74CDF6E-8142-F542-938F-5ADDAF944B76}" srcOrd="0" destOrd="0" presId="urn:microsoft.com/office/officeart/2005/8/layout/hProcess9"/>
    <dgm:cxn modelId="{DC6E28B0-B026-4F7C-A358-0646FBA7E444}" type="presParOf" srcId="{A77F3AA9-91DF-0F4C-AAB4-F2CF175861A5}" destId="{E79FF43A-31C7-8D46-8B45-215B37803591}" srcOrd="1" destOrd="0" presId="urn:microsoft.com/office/officeart/2005/8/layout/hProcess9"/>
    <dgm:cxn modelId="{564DD1C5-7830-4952-87E1-7B3CCED0D806}" type="presParOf" srcId="{A77F3AA9-91DF-0F4C-AAB4-F2CF175861A5}" destId="{558AD046-D91D-0549-8D59-631244A7EE11}" srcOrd="2" destOrd="0" presId="urn:microsoft.com/office/officeart/2005/8/layout/hProcess9"/>
    <dgm:cxn modelId="{DCF2A693-4E66-4097-85E2-60312DBCB4FF}" type="presParOf" srcId="{A77F3AA9-91DF-0F4C-AAB4-F2CF175861A5}" destId="{67F1B389-DAF7-5149-B383-BD42C927DE31}" srcOrd="3" destOrd="0" presId="urn:microsoft.com/office/officeart/2005/8/layout/hProcess9"/>
    <dgm:cxn modelId="{A2E7BF17-63D6-469E-83D7-335AC28C8D1F}" type="presParOf" srcId="{A77F3AA9-91DF-0F4C-AAB4-F2CF175861A5}" destId="{F50A8DF2-C25F-4047-B6FB-AD9D0C0C67A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BF4E9-BC70-D64C-B89F-78107550B942}">
      <dsp:nvSpPr>
        <dsp:cNvPr id="0" name=""/>
        <dsp:cNvSpPr/>
      </dsp:nvSpPr>
      <dsp:spPr>
        <a:xfrm>
          <a:off x="361224" y="0"/>
          <a:ext cx="8421550" cy="3810000"/>
        </a:xfrm>
        <a:prstGeom prst="rightArrow">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F74CDF6E-8142-F542-938F-5ADDAF944B76}">
      <dsp:nvSpPr>
        <dsp:cNvPr id="0" name=""/>
        <dsp:cNvSpPr/>
      </dsp:nvSpPr>
      <dsp:spPr>
        <a:xfrm>
          <a:off x="111129" y="1154551"/>
          <a:ext cx="2680692" cy="15240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Framework</a:t>
          </a:r>
        </a:p>
        <a:p>
          <a:pPr lvl="0" algn="ctr" defTabSz="1466850">
            <a:lnSpc>
              <a:spcPct val="90000"/>
            </a:lnSpc>
            <a:spcBef>
              <a:spcPct val="0"/>
            </a:spcBef>
            <a:spcAft>
              <a:spcPct val="35000"/>
            </a:spcAft>
          </a:pPr>
          <a:r>
            <a:rPr lang="en-US" sz="2000" kern="1200" dirty="0"/>
            <a:t>(content and skills)</a:t>
          </a:r>
        </a:p>
      </dsp:txBody>
      <dsp:txXfrm>
        <a:off x="185525" y="1228947"/>
        <a:ext cx="2531900" cy="1375208"/>
      </dsp:txXfrm>
    </dsp:sp>
    <dsp:sp modelId="{558AD046-D91D-0549-8D59-631244A7EE11}">
      <dsp:nvSpPr>
        <dsp:cNvPr id="0" name=""/>
        <dsp:cNvSpPr/>
      </dsp:nvSpPr>
      <dsp:spPr>
        <a:xfrm>
          <a:off x="2918132" y="1154551"/>
          <a:ext cx="3114106" cy="15240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Curriculum</a:t>
          </a:r>
        </a:p>
        <a:p>
          <a:pPr lvl="0" algn="ctr" defTabSz="1600200">
            <a:lnSpc>
              <a:spcPct val="90000"/>
            </a:lnSpc>
            <a:spcBef>
              <a:spcPct val="0"/>
            </a:spcBef>
            <a:spcAft>
              <a:spcPct val="35000"/>
            </a:spcAft>
          </a:pPr>
          <a:r>
            <a:rPr lang="en-US" sz="2000" kern="1200" dirty="0" smtClean="0"/>
            <a:t>(</a:t>
          </a:r>
          <a:r>
            <a:rPr lang="en-US" sz="2000" kern="1200" dirty="0"/>
            <a:t>inquiry, </a:t>
          </a:r>
          <a:r>
            <a:rPr lang="en-US" sz="2000" kern="1200" dirty="0" smtClean="0"/>
            <a:t>Toolkit Project </a:t>
          </a:r>
          <a:r>
            <a:rPr lang="en-US" sz="1800" kern="1200" dirty="0" smtClean="0"/>
            <a:t>and</a:t>
          </a:r>
          <a:r>
            <a:rPr lang="en-US" sz="2000" kern="1200" dirty="0" smtClean="0"/>
            <a:t> resources)</a:t>
          </a:r>
          <a:endParaRPr lang="en-US" sz="2000" kern="1200" dirty="0"/>
        </a:p>
      </dsp:txBody>
      <dsp:txXfrm>
        <a:off x="2992528" y="1228947"/>
        <a:ext cx="2965314" cy="1375208"/>
      </dsp:txXfrm>
    </dsp:sp>
    <dsp:sp modelId="{F50A8DF2-C25F-4047-B6FB-AD9D0C0C67A4}">
      <dsp:nvSpPr>
        <dsp:cNvPr id="0" name=""/>
        <dsp:cNvSpPr/>
      </dsp:nvSpPr>
      <dsp:spPr>
        <a:xfrm>
          <a:off x="6173802" y="1212265"/>
          <a:ext cx="2774784" cy="1465905"/>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Assessment</a:t>
          </a:r>
        </a:p>
        <a:p>
          <a:pPr lvl="0" algn="ctr" defTabSz="1422400">
            <a:lnSpc>
              <a:spcPct val="90000"/>
            </a:lnSpc>
            <a:spcBef>
              <a:spcPct val="0"/>
            </a:spcBef>
            <a:spcAft>
              <a:spcPct val="35000"/>
            </a:spcAft>
          </a:pPr>
          <a:r>
            <a:rPr lang="en-US" sz="2000" kern="1200" dirty="0"/>
            <a:t>(Regents and </a:t>
          </a:r>
          <a:r>
            <a:rPr lang="en-US" sz="2000" kern="1200" dirty="0" smtClean="0"/>
            <a:t>local)</a:t>
          </a:r>
          <a:endParaRPr lang="en-US" sz="2000" kern="1200" dirty="0"/>
        </a:p>
      </dsp:txBody>
      <dsp:txXfrm>
        <a:off x="6245362" y="1283825"/>
        <a:ext cx="2631664" cy="13227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7" tIns="45709" rIns="91417" bIns="45709"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57200"/>
          </a:xfrm>
          <a:prstGeom prst="rect">
            <a:avLst/>
          </a:prstGeom>
        </p:spPr>
        <p:txBody>
          <a:bodyPr vert="horz" lIns="91417" tIns="45709" rIns="91417" bIns="45709" rtlCol="0"/>
          <a:lstStyle>
            <a:lvl1pPr algn="r">
              <a:defRPr sz="1200"/>
            </a:lvl1pPr>
          </a:lstStyle>
          <a:p>
            <a:fld id="{E8225E3B-D77D-46FB-8972-DA377BD33658}" type="datetimeFigureOut">
              <a:rPr lang="en-US" smtClean="0"/>
              <a:t>2/29/2016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17" tIns="45709" rIns="91417" bIns="457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17" tIns="45709" rIns="91417" bIns="45709" rtlCol="0" anchor="b"/>
          <a:lstStyle>
            <a:lvl1pPr algn="r">
              <a:defRPr sz="1200"/>
            </a:lvl1pPr>
          </a:lstStyle>
          <a:p>
            <a:fld id="{85AD7389-C52C-4190-B5AF-036F4A7A1F5F}" type="slidenum">
              <a:rPr lang="en-US" smtClean="0"/>
              <a:t>‹#›</a:t>
            </a:fld>
            <a:endParaRPr lang="en-US" dirty="0"/>
          </a:p>
        </p:txBody>
      </p:sp>
    </p:spTree>
    <p:extLst>
      <p:ext uri="{BB962C8B-B14F-4D97-AF65-F5344CB8AC3E}">
        <p14:creationId xmlns:p14="http://schemas.microsoft.com/office/powerpoint/2010/main" val="783969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7" tIns="45709" rIns="91417" bIns="45709"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17" tIns="45709" rIns="91417" bIns="45709" rtlCol="0"/>
          <a:lstStyle>
            <a:lvl1pPr algn="r">
              <a:defRPr sz="1200"/>
            </a:lvl1pPr>
          </a:lstStyle>
          <a:p>
            <a:fld id="{C7225180-0C59-462A-B96B-687C902A6172}" type="datetimeFigureOut">
              <a:rPr lang="en-US" smtClean="0"/>
              <a:t>2/29/2016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17" tIns="45709" rIns="91417" bIns="45709"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17" tIns="45709" rIns="91417" bIns="457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17" tIns="45709" rIns="91417" bIns="457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17" tIns="45709" rIns="91417" bIns="45709" rtlCol="0" anchor="b"/>
          <a:lstStyle>
            <a:lvl1pPr algn="r">
              <a:defRPr sz="1200"/>
            </a:lvl1pPr>
          </a:lstStyle>
          <a:p>
            <a:fld id="{D60166BB-8147-4225-94C3-C5C18B3B0404}" type="slidenum">
              <a:rPr lang="en-US" smtClean="0"/>
              <a:t>‹#›</a:t>
            </a:fld>
            <a:endParaRPr lang="en-US" dirty="0"/>
          </a:p>
        </p:txBody>
      </p:sp>
    </p:spTree>
    <p:extLst>
      <p:ext uri="{BB962C8B-B14F-4D97-AF65-F5344CB8AC3E}">
        <p14:creationId xmlns:p14="http://schemas.microsoft.com/office/powerpoint/2010/main" val="223658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7" indent="-171407">
              <a:buFont typeface="Arial" pitchFamily="34" charset="0"/>
              <a:buChar char="•"/>
            </a:pPr>
            <a:r>
              <a:rPr lang="en-US" dirty="0" smtClean="0"/>
              <a:t>Purpose is the</a:t>
            </a:r>
            <a:r>
              <a:rPr lang="en-US" baseline="0" dirty="0" smtClean="0"/>
              <a:t> integrated study of the social sciences and humanities intended to promote civic competence.</a:t>
            </a:r>
          </a:p>
          <a:p>
            <a:pPr marL="171407" indent="-171407">
              <a:buFont typeface="Arial" pitchFamily="34" charset="0"/>
              <a:buChar char="•"/>
            </a:pPr>
            <a:r>
              <a:rPr lang="en-US" dirty="0" smtClean="0"/>
              <a:t>Social studies</a:t>
            </a:r>
            <a:r>
              <a:rPr lang="en-US" baseline="0" dirty="0" smtClean="0"/>
              <a:t> provides coordinated, systematic study drawing upon such disciplines as: anthropology, archeology, economics, geography, history, law, philosophy, political science, psychology, religion, belief systems, and sociology. </a:t>
            </a:r>
          </a:p>
          <a:p>
            <a:pPr marL="171407" indent="-171407">
              <a:buFont typeface="Arial" pitchFamily="34" charset="0"/>
              <a:buChar char="•"/>
            </a:pPr>
            <a:r>
              <a:rPr lang="en-US" baseline="0" dirty="0" smtClean="0"/>
              <a:t>Also contains important info from humanities, math, and natural sciences. </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a:t>
            </a:fld>
            <a:endParaRPr lang="en-US" dirty="0"/>
          </a:p>
        </p:txBody>
      </p:sp>
    </p:spTree>
    <p:extLst>
      <p:ext uri="{BB962C8B-B14F-4D97-AF65-F5344CB8AC3E}">
        <p14:creationId xmlns:p14="http://schemas.microsoft.com/office/powerpoint/2010/main" val="291043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With the exception</a:t>
            </a:r>
            <a:r>
              <a:rPr lang="en-US" altLang="en-US" baseline="0" dirty="0" smtClean="0">
                <a:latin typeface="Arial" pitchFamily="34" charset="0"/>
                <a:ea typeface="ＭＳ Ｐゴシック" pitchFamily="34" charset="-128"/>
              </a:rPr>
              <a:t> of Grade 5, all course of study remains the same.</a:t>
            </a:r>
            <a:endParaRPr lang="en-US" altLang="en-US" dirty="0" smtClean="0">
              <a:latin typeface="Arial" pitchFamily="34" charset="0"/>
              <a:ea typeface="ＭＳ Ｐゴシック" pitchFamily="34" charset="-128"/>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DC2C44AA-265B-4BFC-AE85-C97E368027CC}"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296628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Take a minute to read through the Social Studies instructional shifts; we will work through each one next.</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276CB89-E729-4BFE-84C8-9E22EE27307B}" type="slidenum">
              <a:rPr lang="en-US" altLang="en-US" smtClean="0"/>
              <a:pPr eaLnBrk="1" hangingPunct="1">
                <a:spcBef>
                  <a:spcPct val="0"/>
                </a:spcBef>
              </a:pPr>
              <a:t>11</a:t>
            </a:fld>
            <a:endParaRPr lang="en-US" altLang="en-US" dirty="0" smtClean="0"/>
          </a:p>
        </p:txBody>
      </p:sp>
    </p:spTree>
    <p:extLst>
      <p:ext uri="{BB962C8B-B14F-4D97-AF65-F5344CB8AC3E}">
        <p14:creationId xmlns:p14="http://schemas.microsoft.com/office/powerpoint/2010/main" val="23125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minute and jot down on a piece of paper what you think we are moving to.</a:t>
            </a:r>
          </a:p>
          <a:p>
            <a:r>
              <a:rPr lang="en-US" dirty="0" smtClean="0"/>
              <a:t>The shift is to take history and bring it into the current day and ask what have we learned and how can we take what we learned about the past and apply it to the current day.</a:t>
            </a:r>
          </a:p>
          <a:p>
            <a:r>
              <a:rPr lang="en-US" dirty="0" smtClean="0"/>
              <a:t>To do that, teachers need to know where to go for resources, including multimedia, to help with their teaching.  We will share some of this at the end.</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12</a:t>
            </a:fld>
            <a:endParaRPr lang="en-US" dirty="0"/>
          </a:p>
        </p:txBody>
      </p:sp>
    </p:spTree>
    <p:extLst>
      <p:ext uri="{BB962C8B-B14F-4D97-AF65-F5344CB8AC3E}">
        <p14:creationId xmlns:p14="http://schemas.microsoft.com/office/powerpoint/2010/main" val="106844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predictions can you make for what we are asking teachers to move to in shift 2?</a:t>
            </a:r>
          </a:p>
          <a:p>
            <a:endParaRPr lang="en-US" dirty="0"/>
          </a:p>
          <a:p>
            <a:r>
              <a:rPr lang="en-US" dirty="0" smtClean="0"/>
              <a:t>This one can be somewhat controversial as we are looking for students to construct interpretations and communicate their conclusions.</a:t>
            </a:r>
          </a:p>
          <a:p>
            <a:r>
              <a:rPr lang="en-US" dirty="0" smtClean="0"/>
              <a:t>This is where the students plan their informed actions; how can they make a change in their world.</a:t>
            </a:r>
          </a:p>
          <a:p>
            <a:r>
              <a:rPr lang="en-US" dirty="0" smtClean="0"/>
              <a:t>Informed action can go all the way down to kindergarten.  The students had pancakes but no syrup and they were upset.  The teacher asked them what they wanted to do about that; students decided to talk to the cafeteria workers.  They learned that there was no money for  syrup.  While they did not get syrup, they did take action instead of staying upset about not having syrup.</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13</a:t>
            </a:fld>
            <a:endParaRPr lang="en-US" dirty="0"/>
          </a:p>
        </p:txBody>
      </p:sp>
    </p:spTree>
    <p:extLst>
      <p:ext uri="{BB962C8B-B14F-4D97-AF65-F5344CB8AC3E}">
        <p14:creationId xmlns:p14="http://schemas.microsoft.com/office/powerpoint/2010/main" val="2314555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last time we will ask you to predict – what do you think will be </a:t>
            </a:r>
            <a:r>
              <a:rPr lang="en-US" dirty="0"/>
              <a:t>u</a:t>
            </a:r>
            <a:r>
              <a:rPr lang="en-US" dirty="0" smtClean="0"/>
              <a:t>nder the “To” column”?</a:t>
            </a:r>
          </a:p>
          <a:p>
            <a:r>
              <a:rPr lang="en-US" dirty="0" smtClean="0"/>
              <a:t>This reminds us of the ELA shifts where we have students  read like a detective and write like an investigative reporter.  In Social Studies, we have them think like a geographer, political  scientist , historian or an economist, read like social scientist, and write like an archeologist.</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14</a:t>
            </a:fld>
            <a:endParaRPr lang="en-US" dirty="0"/>
          </a:p>
        </p:txBody>
      </p:sp>
    </p:spTree>
    <p:extLst>
      <p:ext uri="{BB962C8B-B14F-4D97-AF65-F5344CB8AC3E}">
        <p14:creationId xmlns:p14="http://schemas.microsoft.com/office/powerpoint/2010/main" val="36362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 show of hands, how many people are having their teachers use the ELA modules?</a:t>
            </a:r>
          </a:p>
          <a:p>
            <a:r>
              <a:rPr lang="en-US" dirty="0" smtClean="0"/>
              <a:t>When the ELA modules came out, a lot of people bought into the idea that since Social Studies is embedded into the modules, that teachers did not have to teach Social Studies any more.  NYSED’s Social Studies people came out and said that ELA modules did their own thing; now it is time for the Social Studies people to speak out.  ELA has not absorbed Social Studies.</a:t>
            </a:r>
          </a:p>
          <a:p>
            <a:r>
              <a:rPr lang="en-US" dirty="0"/>
              <a:t>Please remember that Social Studies is not replaced in the classroom by using the ELA modules. </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15</a:t>
            </a:fld>
            <a:endParaRPr lang="en-US" dirty="0"/>
          </a:p>
        </p:txBody>
      </p:sp>
    </p:spTree>
    <p:extLst>
      <p:ext uri="{BB962C8B-B14F-4D97-AF65-F5344CB8AC3E}">
        <p14:creationId xmlns:p14="http://schemas.microsoft.com/office/powerpoint/2010/main" val="3430008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the first handout – this is work that you can do in your own building with your faculty.  This will help you see the direction that your teachers need to go with Social Studies.</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16</a:t>
            </a:fld>
            <a:endParaRPr lang="en-US" dirty="0"/>
          </a:p>
        </p:txBody>
      </p:sp>
    </p:spTree>
    <p:extLst>
      <p:ext uri="{BB962C8B-B14F-4D97-AF65-F5344CB8AC3E}">
        <p14:creationId xmlns:p14="http://schemas.microsoft.com/office/powerpoint/2010/main" val="168404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engageny.org, enter Social Studies in the search bar, scroll down and look for the framework and field guide.</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17</a:t>
            </a:fld>
            <a:endParaRPr lang="en-US" dirty="0"/>
          </a:p>
        </p:txBody>
      </p:sp>
    </p:spTree>
    <p:extLst>
      <p:ext uri="{BB962C8B-B14F-4D97-AF65-F5344CB8AC3E}">
        <p14:creationId xmlns:p14="http://schemas.microsoft.com/office/powerpoint/2010/main" val="261454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High School (</a:t>
            </a:r>
            <a:r>
              <a:rPr lang="en-US" baseline="0" dirty="0" smtClean="0"/>
              <a:t> and eighth grade teachers too)</a:t>
            </a:r>
          </a:p>
          <a:p>
            <a:r>
              <a:rPr lang="en-US" altLang="en-US" dirty="0">
                <a:latin typeface="Arial" pitchFamily="34" charset="0"/>
              </a:rPr>
              <a:t>The Board of Regents asked that the Global History and Geography course be split into two distinct courses.  This necessitated looking carefully at how the course was currently taught, asking the field for recommendations on how to split the course and finally making a decision with a chronological course of study that is focusing on the </a:t>
            </a:r>
            <a:r>
              <a:rPr lang="ja-JP" altLang="en-US" dirty="0">
                <a:latin typeface="Arial" pitchFamily="34" charset="0"/>
              </a:rPr>
              <a:t>“</a:t>
            </a:r>
            <a:r>
              <a:rPr lang="en-US" altLang="ja-JP" dirty="0">
                <a:latin typeface="Arial" pitchFamily="34" charset="0"/>
              </a:rPr>
              <a:t>modern era</a:t>
            </a:r>
            <a:r>
              <a:rPr lang="ja-JP" altLang="en-US" dirty="0">
                <a:latin typeface="Arial" pitchFamily="34" charset="0"/>
              </a:rPr>
              <a:t>”</a:t>
            </a:r>
            <a:r>
              <a:rPr lang="en-US" altLang="ja-JP" dirty="0">
                <a:latin typeface="Arial" pitchFamily="34" charset="0"/>
              </a:rPr>
              <a:t> (post 1750) for grade 10.</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18</a:t>
            </a:fld>
            <a:endParaRPr lang="en-US" dirty="0"/>
          </a:p>
        </p:txBody>
      </p:sp>
    </p:spTree>
    <p:extLst>
      <p:ext uri="{BB962C8B-B14F-4D97-AF65-F5344CB8AC3E}">
        <p14:creationId xmlns:p14="http://schemas.microsoft.com/office/powerpoint/2010/main" val="239421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view of NYSED’s timeline for </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19</a:t>
            </a:fld>
            <a:endParaRPr lang="en-US" dirty="0"/>
          </a:p>
        </p:txBody>
      </p:sp>
    </p:spTree>
    <p:extLst>
      <p:ext uri="{BB962C8B-B14F-4D97-AF65-F5344CB8AC3E}">
        <p14:creationId xmlns:p14="http://schemas.microsoft.com/office/powerpoint/2010/main" val="194527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a:t>
            </a:fld>
            <a:endParaRPr lang="en-US" dirty="0"/>
          </a:p>
        </p:txBody>
      </p:sp>
    </p:spTree>
    <p:extLst>
      <p:ext uri="{BB962C8B-B14F-4D97-AF65-F5344CB8AC3E}">
        <p14:creationId xmlns:p14="http://schemas.microsoft.com/office/powerpoint/2010/main" val="96407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Here is a list of the 6 Social Studies Practices.</a:t>
            </a:r>
          </a:p>
          <a:p>
            <a:r>
              <a:rPr lang="en-US" altLang="en-US" dirty="0">
                <a:latin typeface="Arial" pitchFamily="34" charset="0"/>
              </a:rPr>
              <a:t>Note that the first Practice is an “umbrella” practice in that it utilizes all 4 “sub-disciplines” of social studies:  History, Geography, Economics, Civics.</a:t>
            </a:r>
          </a:p>
          <a:p>
            <a:r>
              <a:rPr lang="en-US" altLang="en-US" dirty="0" smtClean="0">
                <a:latin typeface="Arial" pitchFamily="34" charset="0"/>
                <a:ea typeface="ＭＳ Ｐゴシック" pitchFamily="34" charset="-128"/>
              </a:rPr>
              <a:t>As you observe classes, watch for the Social Studies skills and/or practices.</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598A4E00-BB1C-4E55-B129-58AC68C37094}" type="slidenum">
              <a:rPr lang="en-US" altLang="en-US" smtClean="0"/>
              <a:pPr eaLnBrk="1" hangingPunct="1">
                <a:spcBef>
                  <a:spcPct val="0"/>
                </a:spcBef>
              </a:pPr>
              <a:t>20</a:t>
            </a:fld>
            <a:endParaRPr lang="en-US" altLang="en-US" smtClean="0"/>
          </a:p>
        </p:txBody>
      </p:sp>
    </p:spTree>
    <p:extLst>
      <p:ext uri="{BB962C8B-B14F-4D97-AF65-F5344CB8AC3E}">
        <p14:creationId xmlns:p14="http://schemas.microsoft.com/office/powerpoint/2010/main" val="328036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vertical articulation through the lens of  Bloom’s taxonomy (attention to verbs) or Webb’s Depth of Knowledge (rigor involved).</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21</a:t>
            </a:fld>
            <a:endParaRPr lang="en-US" dirty="0"/>
          </a:p>
        </p:txBody>
      </p:sp>
    </p:spTree>
    <p:extLst>
      <p:ext uri="{BB962C8B-B14F-4D97-AF65-F5344CB8AC3E}">
        <p14:creationId xmlns:p14="http://schemas.microsoft.com/office/powerpoint/2010/main" val="51061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Video</a:t>
            </a:r>
          </a:p>
          <a:p>
            <a:r>
              <a:rPr lang="en-US" dirty="0" smtClean="0"/>
              <a:t>Each of the dimensions relates to the ELA reading, writing and speaking and listening standards.  Dimension 2 also speaks to the Language standards.  </a:t>
            </a:r>
          </a:p>
          <a:p>
            <a:r>
              <a:rPr lang="en-US" dirty="0"/>
              <a:t>In this Common Core Social Studies video of 7th grade students from </a:t>
            </a:r>
            <a:r>
              <a:rPr lang="en-US" dirty="0" err="1"/>
              <a:t>Willink</a:t>
            </a:r>
            <a:r>
              <a:rPr lang="en-US" dirty="0"/>
              <a:t> Middle School in Webster, NY students do a close read of excerpts from the challenging primary text, Common Sense. This lesson focuses on Social Studies Standard 1: History of the United States and New York. Students will use a variety of intellectual skills to demonstrate their understanding of major ideas, eras, themes, developments, and turning points in the history of the United States and New York and Key Idea #1 Intermediate: Students will interpret the ideas, values, and beliefs contained in the Declaration of Independence and the New York State Constitution and United States Constitution, Bill of Rights, and other important historical documents. Mr. Powers gives students time to read and debate Thomas Paine's writing and determine the meaning and purpose of this primary source</a:t>
            </a:r>
            <a:r>
              <a:rPr lang="en-US" dirty="0" smtClean="0"/>
              <a:t>.</a:t>
            </a:r>
          </a:p>
          <a:p>
            <a:r>
              <a:rPr lang="en-US" dirty="0" smtClean="0"/>
              <a:t>3 clips: 0:23 – 2:30; 3:37 – 4:31, 7:05 – 7:20</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22</a:t>
            </a:fld>
            <a:endParaRPr lang="en-US" dirty="0"/>
          </a:p>
        </p:txBody>
      </p:sp>
    </p:spTree>
    <p:extLst>
      <p:ext uri="{BB962C8B-B14F-4D97-AF65-F5344CB8AC3E}">
        <p14:creationId xmlns:p14="http://schemas.microsoft.com/office/powerpoint/2010/main" val="392993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This is what the framework looks like.</a:t>
            </a:r>
          </a:p>
          <a:p>
            <a:r>
              <a:rPr lang="en-US" altLang="en-US" dirty="0" smtClean="0">
                <a:latin typeface="Arial" pitchFamily="34" charset="0"/>
                <a:ea typeface="ＭＳ Ｐゴシック" pitchFamily="34" charset="-128"/>
              </a:rPr>
              <a:t>The framework has key ideas (In search of freedom and a call for change), conceptual understandings (There were slaves in NYS), and content specifications – what the student is expected to know and be able to do.</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36B37745-64F4-47C4-AF7F-13AE7B6621A2}" type="slidenum">
              <a:rPr lang="en-US" altLang="en-US" smtClean="0"/>
              <a:pPr eaLnBrk="1" hangingPunct="1">
                <a:spcBef>
                  <a:spcPct val="0"/>
                </a:spcBef>
              </a:pPr>
              <a:t>23</a:t>
            </a:fld>
            <a:endParaRPr lang="en-US" altLang="en-US" dirty="0" smtClean="0"/>
          </a:p>
        </p:txBody>
      </p:sp>
    </p:spTree>
    <p:extLst>
      <p:ext uri="{BB962C8B-B14F-4D97-AF65-F5344CB8AC3E}">
        <p14:creationId xmlns:p14="http://schemas.microsoft.com/office/powerpoint/2010/main" val="338891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ICC was doing the Framework project for our superintendents, we added a Catholic connection from the seven Social Justice teachings. (Life and Dignity of the Human Person,  Call to Family, Community and Participation, Rights and Responsibilities, Option for the Poor and Vulnerable, The Dignity of Work and the Rights of Workers, Solidarity, and lastly, Care for God’s Creation).  We would like to suggest that doing a project like this to connect the Social Studies Framework to your faith is an excellent way to insure that there is no bias against any religion and to give teachers ownership of the framework.</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24</a:t>
            </a:fld>
            <a:endParaRPr lang="en-US" dirty="0"/>
          </a:p>
        </p:txBody>
      </p:sp>
    </p:spTree>
    <p:extLst>
      <p:ext uri="{BB962C8B-B14F-4D97-AF65-F5344CB8AC3E}">
        <p14:creationId xmlns:p14="http://schemas.microsoft.com/office/powerpoint/2010/main" val="370962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Creates inquiries that utilize a design structure that teachers can mold to fit their teaching</a:t>
            </a:r>
          </a:p>
          <a:p>
            <a:endParaRPr lang="en-US" dirty="0"/>
          </a:p>
          <a:p>
            <a:r>
              <a:rPr lang="en-US" dirty="0"/>
              <a:t>-Works on the premise that the teacher is the guide who makes important design decisions (based on students, content, curriculum, and countless variables unique to local context)</a:t>
            </a:r>
          </a:p>
          <a:p>
            <a:endParaRPr lang="en-US" dirty="0"/>
          </a:p>
          <a:p>
            <a:r>
              <a:rPr lang="en-US" dirty="0"/>
              <a:t>-Marries global vision of C3 Framework with the grade level guidance (content, skills, etc.) of NYS SS Framework</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25</a:t>
            </a:fld>
            <a:endParaRPr lang="en-US" dirty="0"/>
          </a:p>
        </p:txBody>
      </p:sp>
    </p:spTree>
    <p:extLst>
      <p:ext uri="{BB962C8B-B14F-4D97-AF65-F5344CB8AC3E}">
        <p14:creationId xmlns:p14="http://schemas.microsoft.com/office/powerpoint/2010/main" val="298523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grade 4 inquiry written around geography.  The compelling question being considered is “Does where you live matter?”</a:t>
            </a:r>
          </a:p>
          <a:p>
            <a:r>
              <a:rPr lang="en-US" b="1" dirty="0" smtClean="0">
                <a:solidFill>
                  <a:srgbClr val="7030A0"/>
                </a:solidFill>
              </a:rPr>
              <a:t>** Walk people through each section.</a:t>
            </a:r>
            <a:endParaRPr lang="en-US" b="1" dirty="0">
              <a:solidFill>
                <a:srgbClr val="7030A0"/>
              </a:solidFill>
            </a:endParaRPr>
          </a:p>
        </p:txBody>
      </p:sp>
      <p:sp>
        <p:nvSpPr>
          <p:cNvPr id="4" name="Slide Number Placeholder 3"/>
          <p:cNvSpPr>
            <a:spLocks noGrp="1"/>
          </p:cNvSpPr>
          <p:nvPr>
            <p:ph type="sldNum" sz="quarter" idx="10"/>
          </p:nvPr>
        </p:nvSpPr>
        <p:spPr/>
        <p:txBody>
          <a:bodyPr/>
          <a:lstStyle/>
          <a:p>
            <a:fld id="{D60166BB-8147-4225-94C3-C5C18B3B0404}" type="slidenum">
              <a:rPr lang="en-US" smtClean="0"/>
              <a:t>26</a:t>
            </a:fld>
            <a:endParaRPr lang="en-US" dirty="0"/>
          </a:p>
        </p:txBody>
      </p:sp>
    </p:spTree>
    <p:extLst>
      <p:ext uri="{BB962C8B-B14F-4D97-AF65-F5344CB8AC3E}">
        <p14:creationId xmlns:p14="http://schemas.microsoft.com/office/powerpoint/2010/main" val="571978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ＭＳ Ｐゴシック" charset="0"/>
              </a:rPr>
              <a:t>Characteristics of compelling questions:</a:t>
            </a:r>
          </a:p>
          <a:p>
            <a:pPr>
              <a:defRPr/>
            </a:pPr>
            <a:r>
              <a:rPr lang="en-US" dirty="0">
                <a:ea typeface="ＭＳ Ｐゴシック" charset="0"/>
              </a:rPr>
              <a:t>Set the opening frame for an inquiry</a:t>
            </a:r>
          </a:p>
          <a:p>
            <a:pPr>
              <a:defRPr/>
            </a:pPr>
            <a:r>
              <a:rPr lang="en-US" dirty="0">
                <a:ea typeface="ＭＳ Ｐゴシック" charset="0"/>
              </a:rPr>
              <a:t>Express the intellectual rigor and student relevance of an inquiry</a:t>
            </a:r>
          </a:p>
          <a:p>
            <a:pPr>
              <a:defRPr/>
            </a:pPr>
            <a:r>
              <a:rPr lang="en-US" dirty="0">
                <a:ea typeface="ＭＳ Ｐゴシック" charset="0"/>
              </a:rPr>
              <a:t>Set up the summative performance task</a:t>
            </a:r>
          </a:p>
          <a:p>
            <a:pPr>
              <a:defRPr/>
            </a:pPr>
            <a:r>
              <a:rPr lang="en-US" dirty="0">
                <a:ea typeface="ＭＳ Ｐゴシック" charset="0"/>
              </a:rPr>
              <a:t>A compelling question:</a:t>
            </a:r>
          </a:p>
          <a:p>
            <a:pPr>
              <a:defRPr/>
            </a:pPr>
            <a:r>
              <a:rPr lang="en-US" dirty="0">
                <a:ea typeface="ＭＳ Ｐゴシック" charset="0"/>
              </a:rPr>
              <a:t>Reflects an enduring issue, concern, or debate in the field</a:t>
            </a:r>
          </a:p>
          <a:p>
            <a:pPr>
              <a:defRPr/>
            </a:pPr>
            <a:r>
              <a:rPr lang="en-US" dirty="0">
                <a:ea typeface="ＭＳ Ｐゴシック" charset="0"/>
              </a:rPr>
              <a:t>Demands the use of multiple disciplinary lenses and perspectives</a:t>
            </a:r>
          </a:p>
          <a:p>
            <a:r>
              <a:rPr lang="en-US" altLang="en-US" dirty="0">
                <a:solidFill>
                  <a:srgbClr val="606060"/>
                </a:solidFill>
              </a:rPr>
              <a:t>A compelling question: </a:t>
            </a:r>
          </a:p>
          <a:p>
            <a:r>
              <a:rPr lang="en-US" altLang="en-US" dirty="0">
                <a:solidFill>
                  <a:srgbClr val="606060"/>
                </a:solidFill>
              </a:rPr>
              <a:t>Reflects one or more qualities or conditions that we know children care about</a:t>
            </a:r>
          </a:p>
          <a:p>
            <a:r>
              <a:rPr lang="en-US" altLang="en-US" dirty="0">
                <a:solidFill>
                  <a:srgbClr val="606060"/>
                </a:solidFill>
              </a:rPr>
              <a:t>Honors and respects children’s intellectual efforts</a:t>
            </a:r>
          </a:p>
          <a:p>
            <a:endParaRPr lang="en-US" altLang="en-US" dirty="0" smtClean="0">
              <a:latin typeface="Arial" pitchFamily="34" charset="0"/>
            </a:endParaRPr>
          </a:p>
        </p:txBody>
      </p:sp>
      <p:sp>
        <p:nvSpPr>
          <p:cNvPr id="167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3262" indent="-282512">
              <a:defRPr>
                <a:solidFill>
                  <a:schemeClr val="tx1"/>
                </a:solidFill>
                <a:latin typeface="Arial" pitchFamily="34" charset="0"/>
                <a:ea typeface="MS PGothic" pitchFamily="34" charset="-128"/>
              </a:defRPr>
            </a:lvl2pPr>
            <a:lvl3pPr marL="1130050" indent="-225375">
              <a:defRPr>
                <a:solidFill>
                  <a:schemeClr val="tx1"/>
                </a:solidFill>
                <a:latin typeface="Arial" pitchFamily="34" charset="0"/>
                <a:ea typeface="MS PGothic" pitchFamily="34" charset="-128"/>
              </a:defRPr>
            </a:lvl3pPr>
            <a:lvl4pPr marL="1582386" indent="-225375">
              <a:defRPr>
                <a:solidFill>
                  <a:schemeClr val="tx1"/>
                </a:solidFill>
                <a:latin typeface="Arial" pitchFamily="34" charset="0"/>
                <a:ea typeface="MS PGothic" pitchFamily="34" charset="-128"/>
              </a:defRPr>
            </a:lvl4pPr>
            <a:lvl5pPr marL="2033137" indent="-225375">
              <a:defRPr>
                <a:solidFill>
                  <a:schemeClr val="tx1"/>
                </a:solidFill>
                <a:latin typeface="Arial" pitchFamily="34" charset="0"/>
                <a:ea typeface="MS PGothic" pitchFamily="34" charset="-128"/>
              </a:defRPr>
            </a:lvl5pPr>
            <a:lvl6pPr marL="2490235" indent="-225375" eaLnBrk="0" fontAlgn="base" hangingPunct="0">
              <a:spcBef>
                <a:spcPct val="0"/>
              </a:spcBef>
              <a:spcAft>
                <a:spcPct val="0"/>
              </a:spcAft>
              <a:defRPr>
                <a:solidFill>
                  <a:schemeClr val="tx1"/>
                </a:solidFill>
                <a:latin typeface="Arial" pitchFamily="34" charset="0"/>
                <a:ea typeface="MS PGothic" pitchFamily="34" charset="-128"/>
              </a:defRPr>
            </a:lvl6pPr>
            <a:lvl7pPr marL="2947335" indent="-225375" eaLnBrk="0" fontAlgn="base" hangingPunct="0">
              <a:spcBef>
                <a:spcPct val="0"/>
              </a:spcBef>
              <a:spcAft>
                <a:spcPct val="0"/>
              </a:spcAft>
              <a:defRPr>
                <a:solidFill>
                  <a:schemeClr val="tx1"/>
                </a:solidFill>
                <a:latin typeface="Arial" pitchFamily="34" charset="0"/>
                <a:ea typeface="MS PGothic" pitchFamily="34" charset="-128"/>
              </a:defRPr>
            </a:lvl7pPr>
            <a:lvl8pPr marL="3404434" indent="-225375" eaLnBrk="0" fontAlgn="base" hangingPunct="0">
              <a:spcBef>
                <a:spcPct val="0"/>
              </a:spcBef>
              <a:spcAft>
                <a:spcPct val="0"/>
              </a:spcAft>
              <a:defRPr>
                <a:solidFill>
                  <a:schemeClr val="tx1"/>
                </a:solidFill>
                <a:latin typeface="Arial" pitchFamily="34" charset="0"/>
                <a:ea typeface="MS PGothic" pitchFamily="34" charset="-128"/>
              </a:defRPr>
            </a:lvl8pPr>
            <a:lvl9pPr marL="3861531" indent="-225375" eaLnBrk="0" fontAlgn="base" hangingPunct="0">
              <a:spcBef>
                <a:spcPct val="0"/>
              </a:spcBef>
              <a:spcAft>
                <a:spcPct val="0"/>
              </a:spcAft>
              <a:defRPr>
                <a:solidFill>
                  <a:schemeClr val="tx1"/>
                </a:solidFill>
                <a:latin typeface="Arial" pitchFamily="34" charset="0"/>
                <a:ea typeface="MS PGothic" pitchFamily="34" charset="-128"/>
              </a:defRPr>
            </a:lvl9pPr>
          </a:lstStyle>
          <a:p>
            <a:fld id="{21966AAF-723B-4EBE-852A-CEDC0EA31DF2}"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51">
              <a:defRPr/>
            </a:pPr>
            <a:r>
              <a:rPr lang="en" b="1" dirty="0"/>
              <a:t>Intellectually Meaty: </a:t>
            </a:r>
            <a:r>
              <a:rPr lang="en" dirty="0"/>
              <a:t>Does this question require students to use broad conceptual frameworks to interpret knowledge and information? Does it require students to pay attention to specific social studies content?</a:t>
            </a:r>
          </a:p>
          <a:p>
            <a:r>
              <a:rPr lang="en-US" b="1" dirty="0"/>
              <a:t>Student-Friendly: </a:t>
            </a:r>
          </a:p>
          <a:p>
            <a:endParaRPr lang="en-US" b="1" dirty="0"/>
          </a:p>
          <a:p>
            <a:pPr algn="ctr"/>
            <a:r>
              <a:rPr lang="en-US" dirty="0"/>
              <a:t>Is this question intriguing to students?  Will answering this question allow students to interrogate evidence and build an argument?</a:t>
            </a:r>
          </a:p>
          <a:p>
            <a:pPr defTabSz="897151">
              <a:defRPr/>
            </a:pPr>
            <a:endParaRPr lang="en" dirty="0"/>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28</a:t>
            </a:fld>
            <a:endParaRPr lang="en-US" dirty="0"/>
          </a:p>
        </p:txBody>
      </p:sp>
    </p:spTree>
    <p:extLst>
      <p:ext uri="{BB962C8B-B14F-4D97-AF65-F5344CB8AC3E}">
        <p14:creationId xmlns:p14="http://schemas.microsoft.com/office/powerpoint/2010/main" val="89619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saw in the grade 4 geography inquiry, the compelling question is followed by supporting questions.  These are some guidelines for supporting questions.</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29</a:t>
            </a:fld>
            <a:endParaRPr lang="en-US" dirty="0"/>
          </a:p>
        </p:txBody>
      </p:sp>
    </p:spTree>
    <p:extLst>
      <p:ext uri="{BB962C8B-B14F-4D97-AF65-F5344CB8AC3E}">
        <p14:creationId xmlns:p14="http://schemas.microsoft.com/office/powerpoint/2010/main" val="320146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All of these pieces work together and are aligned. </a:t>
            </a:r>
          </a:p>
          <a:p>
            <a:endParaRPr lang="en-US" altLang="en-US" smtClean="0">
              <a:latin typeface="Arial" pitchFamily="34" charset="0"/>
            </a:endParaRPr>
          </a:p>
          <a:p>
            <a:r>
              <a:rPr lang="en-US" altLang="en-US" smtClean="0">
                <a:latin typeface="Arial" pitchFamily="34" charset="0"/>
              </a:rPr>
              <a:t>Our work as districts and teachers, in the coming years, is to </a:t>
            </a:r>
            <a:r>
              <a:rPr lang="en-US" altLang="en-US" u="sng" smtClean="0">
                <a:latin typeface="Arial" pitchFamily="34" charset="0"/>
              </a:rPr>
              <a:t>build CURRICULUM </a:t>
            </a:r>
            <a:r>
              <a:rPr lang="en-US" altLang="en-US" smtClean="0">
                <a:latin typeface="Arial" pitchFamily="34" charset="0"/>
              </a:rPr>
              <a:t>and have it </a:t>
            </a:r>
            <a:r>
              <a:rPr lang="en-US" altLang="en-US" u="sng" smtClean="0">
                <a:latin typeface="Arial" pitchFamily="34" charset="0"/>
              </a:rPr>
              <a:t>aligned to ASSESSSMENT and the FRAMEWORK</a:t>
            </a:r>
          </a:p>
          <a:p>
            <a:endParaRPr lang="en-US" altLang="en-US" u="sng" smtClean="0">
              <a:latin typeface="Arial" pitchFamily="34" charset="0"/>
            </a:endParaRPr>
          </a:p>
          <a:p>
            <a:r>
              <a:rPr lang="en-US" altLang="en-US" u="sng" smtClean="0">
                <a:latin typeface="Arial" pitchFamily="34" charset="0"/>
              </a:rPr>
              <a:t>METAPHOR of images:  Blueprints are like the Framework (set the course), Curriculum (Toolkit and work being done now), and Quality Control (is assessments being designed now)</a:t>
            </a:r>
          </a:p>
          <a:p>
            <a:r>
              <a:rPr lang="en-US" altLang="en-US" u="sng" smtClean="0">
                <a:latin typeface="Arial" pitchFamily="34" charset="0"/>
              </a:rPr>
              <a:t>BUILDING METAPHOR</a:t>
            </a:r>
          </a:p>
          <a:p>
            <a:endParaRPr lang="en-US" altLang="en-US" smtClean="0">
              <a:latin typeface="Arial" pitchFamily="34" charset="0"/>
            </a:endParaRPr>
          </a:p>
          <a:p>
            <a:r>
              <a:rPr lang="en-US" altLang="en-US" smtClean="0">
                <a:latin typeface="Arial" pitchFamily="34" charset="0"/>
              </a:rPr>
              <a:t>Our goal is to build the capacity in our teachers and to prepare students for 2018 when the new Global Regents exam is given.  </a:t>
            </a:r>
          </a:p>
          <a:p>
            <a:endParaRPr lang="en-US" altLang="en-US" smtClean="0">
              <a:latin typeface="Arial" pitchFamily="34" charset="0"/>
            </a:endParaRPr>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3262" indent="-282512">
              <a:defRPr>
                <a:solidFill>
                  <a:schemeClr val="tx1"/>
                </a:solidFill>
                <a:latin typeface="Arial" pitchFamily="34" charset="0"/>
                <a:ea typeface="MS PGothic" pitchFamily="34" charset="-128"/>
              </a:defRPr>
            </a:lvl2pPr>
            <a:lvl3pPr marL="1130050" indent="-225375">
              <a:defRPr>
                <a:solidFill>
                  <a:schemeClr val="tx1"/>
                </a:solidFill>
                <a:latin typeface="Arial" pitchFamily="34" charset="0"/>
                <a:ea typeface="MS PGothic" pitchFamily="34" charset="-128"/>
              </a:defRPr>
            </a:lvl3pPr>
            <a:lvl4pPr marL="1582386" indent="-225375">
              <a:defRPr>
                <a:solidFill>
                  <a:schemeClr val="tx1"/>
                </a:solidFill>
                <a:latin typeface="Arial" pitchFamily="34" charset="0"/>
                <a:ea typeface="MS PGothic" pitchFamily="34" charset="-128"/>
              </a:defRPr>
            </a:lvl4pPr>
            <a:lvl5pPr marL="2033137" indent="-225375">
              <a:defRPr>
                <a:solidFill>
                  <a:schemeClr val="tx1"/>
                </a:solidFill>
                <a:latin typeface="Arial" pitchFamily="34" charset="0"/>
                <a:ea typeface="MS PGothic" pitchFamily="34" charset="-128"/>
              </a:defRPr>
            </a:lvl5pPr>
            <a:lvl6pPr marL="2490235" indent="-225375" eaLnBrk="0" fontAlgn="base" hangingPunct="0">
              <a:spcBef>
                <a:spcPct val="0"/>
              </a:spcBef>
              <a:spcAft>
                <a:spcPct val="0"/>
              </a:spcAft>
              <a:defRPr>
                <a:solidFill>
                  <a:schemeClr val="tx1"/>
                </a:solidFill>
                <a:latin typeface="Arial" pitchFamily="34" charset="0"/>
                <a:ea typeface="MS PGothic" pitchFamily="34" charset="-128"/>
              </a:defRPr>
            </a:lvl6pPr>
            <a:lvl7pPr marL="2947335" indent="-225375" eaLnBrk="0" fontAlgn="base" hangingPunct="0">
              <a:spcBef>
                <a:spcPct val="0"/>
              </a:spcBef>
              <a:spcAft>
                <a:spcPct val="0"/>
              </a:spcAft>
              <a:defRPr>
                <a:solidFill>
                  <a:schemeClr val="tx1"/>
                </a:solidFill>
                <a:latin typeface="Arial" pitchFamily="34" charset="0"/>
                <a:ea typeface="MS PGothic" pitchFamily="34" charset="-128"/>
              </a:defRPr>
            </a:lvl7pPr>
            <a:lvl8pPr marL="3404434" indent="-225375" eaLnBrk="0" fontAlgn="base" hangingPunct="0">
              <a:spcBef>
                <a:spcPct val="0"/>
              </a:spcBef>
              <a:spcAft>
                <a:spcPct val="0"/>
              </a:spcAft>
              <a:defRPr>
                <a:solidFill>
                  <a:schemeClr val="tx1"/>
                </a:solidFill>
                <a:latin typeface="Arial" pitchFamily="34" charset="0"/>
                <a:ea typeface="MS PGothic" pitchFamily="34" charset="-128"/>
              </a:defRPr>
            </a:lvl8pPr>
            <a:lvl9pPr marL="3861531" indent="-225375" eaLnBrk="0" fontAlgn="base" hangingPunct="0">
              <a:spcBef>
                <a:spcPct val="0"/>
              </a:spcBef>
              <a:spcAft>
                <a:spcPct val="0"/>
              </a:spcAft>
              <a:defRPr>
                <a:solidFill>
                  <a:schemeClr val="tx1"/>
                </a:solidFill>
                <a:latin typeface="Arial" pitchFamily="34" charset="0"/>
                <a:ea typeface="MS PGothic" pitchFamily="34" charset="-128"/>
              </a:defRPr>
            </a:lvl9pPr>
          </a:lstStyle>
          <a:p>
            <a:fld id="{754D5D92-FA23-4917-B1C0-B12F8053FFE1}"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assessment is for learning.  Embedded formative assessment tasks are activities designed to help students practice the skills and acquire the content needed to perform well on the summative task (the argument).   They are built around the supporting questions and are intended to grow in sophistication across the tasks.  The performance tasks threaded throughout the inquiry provide teacher multiple opportunities to evaluate what students know and are able to do so that teachers have a steady loop of data to inform their instructional decision making.</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30</a:t>
            </a:fld>
            <a:endParaRPr lang="en-US" dirty="0"/>
          </a:p>
        </p:txBody>
      </p:sp>
    </p:spTree>
    <p:extLst>
      <p:ext uri="{BB962C8B-B14F-4D97-AF65-F5344CB8AC3E}">
        <p14:creationId xmlns:p14="http://schemas.microsoft.com/office/powerpoint/2010/main" val="14760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51">
              <a:defRPr/>
            </a:pPr>
            <a:r>
              <a:rPr lang="en-US" dirty="0" smtClean="0"/>
              <a:t>Each inquiry ends with the students constructing </a:t>
            </a:r>
            <a:r>
              <a:rPr lang="en-US" dirty="0"/>
              <a:t>an </a:t>
            </a:r>
            <a:r>
              <a:rPr lang="en-US" dirty="0" smtClean="0"/>
              <a:t>argument (detailed outline, drawing, essay) that addresses the compelling question using specific claims and relevant evidence from sources while acknowledging competing views.</a:t>
            </a:r>
          </a:p>
          <a:p>
            <a:pPr defTabSz="897151">
              <a:defRPr/>
            </a:pPr>
            <a:r>
              <a:rPr lang="en-US" dirty="0" smtClean="0"/>
              <a:t>In the framework, there are argument stems and you can find them in the C3 Teachers site.</a:t>
            </a: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31</a:t>
            </a:fld>
            <a:endParaRPr lang="en-US" dirty="0"/>
          </a:p>
        </p:txBody>
      </p:sp>
    </p:spTree>
    <p:extLst>
      <p:ext uri="{BB962C8B-B14F-4D97-AF65-F5344CB8AC3E}">
        <p14:creationId xmlns:p14="http://schemas.microsoft.com/office/powerpoint/2010/main" val="1321232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an inquiry looks like.  You have 2 handouts – a blank Inquiry Design Model and a template with descriptions.</a:t>
            </a:r>
          </a:p>
          <a:p>
            <a:r>
              <a:rPr lang="en-US" dirty="0" smtClean="0"/>
              <a:t>Take a few minutes and look over the inquiry and share your ideas with your neighbor.</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32</a:t>
            </a:fld>
            <a:endParaRPr lang="en-US" dirty="0"/>
          </a:p>
        </p:txBody>
      </p:sp>
    </p:spTree>
    <p:extLst>
      <p:ext uri="{BB962C8B-B14F-4D97-AF65-F5344CB8AC3E}">
        <p14:creationId xmlns:p14="http://schemas.microsoft.com/office/powerpoint/2010/main" val="816166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r>
              <a:rPr lang="en-US" dirty="0" smtClean="0">
                <a:solidFill>
                  <a:srgbClr val="000000"/>
                </a:solidFill>
                <a:ea typeface="ＭＳ Ｐゴシック" charset="0"/>
              </a:rPr>
              <a:t>These can also relate to your own values that you and your faculty teach and model at your school.</a:t>
            </a:r>
            <a:endParaRPr lang="en-US" dirty="0">
              <a:solidFill>
                <a:srgbClr val="000000"/>
              </a:solidFill>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33</a:t>
            </a:fld>
            <a:endParaRPr lang="en-US" dirty="0"/>
          </a:p>
        </p:txBody>
      </p:sp>
    </p:spTree>
    <p:extLst>
      <p:ext uri="{BB962C8B-B14F-4D97-AF65-F5344CB8AC3E}">
        <p14:creationId xmlns:p14="http://schemas.microsoft.com/office/powerpoint/2010/main" val="312561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166BB-8147-4225-94C3-C5C18B3B0404}" type="slidenum">
              <a:rPr lang="en-US" smtClean="0"/>
              <a:t>34</a:t>
            </a:fld>
            <a:endParaRPr lang="en-US" dirty="0"/>
          </a:p>
        </p:txBody>
      </p:sp>
    </p:spTree>
    <p:extLst>
      <p:ext uri="{BB962C8B-B14F-4D97-AF65-F5344CB8AC3E}">
        <p14:creationId xmlns:p14="http://schemas.microsoft.com/office/powerpoint/2010/main" val="2073237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166BB-8147-4225-94C3-C5C18B3B0404}" type="slidenum">
              <a:rPr lang="en-US" smtClean="0"/>
              <a:t>35</a:t>
            </a:fld>
            <a:endParaRPr lang="en-US" dirty="0"/>
          </a:p>
        </p:txBody>
      </p:sp>
    </p:spTree>
    <p:extLst>
      <p:ext uri="{BB962C8B-B14F-4D97-AF65-F5344CB8AC3E}">
        <p14:creationId xmlns:p14="http://schemas.microsoft.com/office/powerpoint/2010/main" val="187992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4</a:t>
            </a:fld>
            <a:endParaRPr lang="en-US" dirty="0"/>
          </a:p>
        </p:txBody>
      </p:sp>
    </p:spTree>
    <p:extLst>
      <p:ext uri="{BB962C8B-B14F-4D97-AF65-F5344CB8AC3E}">
        <p14:creationId xmlns:p14="http://schemas.microsoft.com/office/powerpoint/2010/main" val="153219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This work begin shortly after the adoption of the Common Core Learning Standards by New York State in 2010. There had been consideration of just taking the existing Core Curriculum and Resource Guide and develop lessons that demonstrate how common core practices could be used in social studies. However, a decision was made to be sure to clearly articulate the social studies skills and practices. The social studies disciplines require different skills beyond reading, writing, speaking and listening.</a:t>
            </a:r>
          </a:p>
          <a:p>
            <a:endParaRPr lang="en-US" altLang="en-US" dirty="0">
              <a:latin typeface="Arial" pitchFamily="34" charset="0"/>
            </a:endParaRPr>
          </a:p>
          <a:p>
            <a:r>
              <a:rPr lang="en-US" altLang="en-US" dirty="0" smtClean="0">
                <a:latin typeface="Arial" pitchFamily="34" charset="0"/>
              </a:rPr>
              <a:t>One </a:t>
            </a:r>
            <a:r>
              <a:rPr lang="en-US" altLang="en-US" dirty="0">
                <a:latin typeface="Arial" pitchFamily="34" charset="0"/>
              </a:rPr>
              <a:t>challenge to this work was to incorporate the important events since the last published guide, which did not include 9/11 or the election of President Obama.  However, the incorporation of additional material necessitated a critical look at what could be deleted, as the intent was also to offer students an opportunity to delve deeper into content.</a:t>
            </a:r>
          </a:p>
          <a:p>
            <a:endParaRPr lang="en-US" altLang="en-US" dirty="0" smtClean="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17AED469-D9EE-4E75-9B06-CB482EAE7523}"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87379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823">
              <a:spcBef>
                <a:spcPct val="0"/>
              </a:spcBef>
            </a:pPr>
            <a:r>
              <a:rPr lang="en-US" altLang="en-US" dirty="0" smtClean="0">
                <a:latin typeface="Arial" pitchFamily="34" charset="0"/>
                <a:ea typeface="ＭＳ Ｐゴシック" pitchFamily="34" charset="-128"/>
              </a:rPr>
              <a:t>When you look at the dimensions, the most important ones are dimensions 1 and 4.</a:t>
            </a:r>
          </a:p>
          <a:p>
            <a:pPr defTabSz="456823">
              <a:spcBef>
                <a:spcPct val="0"/>
              </a:spcBef>
            </a:pPr>
            <a:r>
              <a:rPr lang="en-US" altLang="en-US" dirty="0">
                <a:latin typeface="Arial" pitchFamily="34" charset="0"/>
                <a:ea typeface="ＭＳ Ｐゴシック" pitchFamily="34" charset="-128"/>
              </a:rPr>
              <a:t>L</a:t>
            </a:r>
            <a:r>
              <a:rPr lang="en-US" altLang="en-US" dirty="0" smtClean="0">
                <a:latin typeface="Arial" pitchFamily="34" charset="0"/>
                <a:ea typeface="ＭＳ Ｐゴシック" pitchFamily="34" charset="-128"/>
              </a:rPr>
              <a:t>ooking at dimension one, the shift is not only having teachers develop questions but having students develop them and moving from the textbook to writing inquiries.  We will show an example of an inquiry in a little while.</a:t>
            </a:r>
          </a:p>
          <a:p>
            <a:pPr defTabSz="456823">
              <a:spcBef>
                <a:spcPct val="0"/>
              </a:spcBef>
            </a:pPr>
            <a:r>
              <a:rPr lang="en-US" altLang="en-US" dirty="0" smtClean="0">
                <a:latin typeface="Arial" pitchFamily="34" charset="0"/>
                <a:ea typeface="ＭＳ Ｐゴシック" pitchFamily="34" charset="-128"/>
              </a:rPr>
              <a:t>Dimensions 2 and 3 are using those tools that teachers already know how to use and expanding the use of sources and using evidence to back up claims, somewhat like the ELA shifts.</a:t>
            </a:r>
          </a:p>
          <a:p>
            <a:pPr defTabSz="456823">
              <a:spcBef>
                <a:spcPct val="0"/>
              </a:spcBef>
            </a:pPr>
            <a:r>
              <a:rPr lang="en-US" altLang="en-US" dirty="0" smtClean="0">
                <a:latin typeface="Arial" pitchFamily="34" charset="0"/>
                <a:ea typeface="ＭＳ Ｐゴシック" pitchFamily="34" charset="-128"/>
              </a:rPr>
              <a:t>You remember that there were 6 shifts in ELA </a:t>
            </a:r>
          </a:p>
          <a:p>
            <a:pPr defTabSz="456823">
              <a:spcBef>
                <a:spcPct val="0"/>
              </a:spcBef>
            </a:pPr>
            <a:r>
              <a:rPr lang="en-US" altLang="en-US" dirty="0" smtClean="0">
                <a:latin typeface="Arial" pitchFamily="34" charset="0"/>
                <a:ea typeface="ＭＳ Ｐゴシック" pitchFamily="34" charset="-128"/>
              </a:rPr>
              <a:t>- Fiction to nonfiction, staircase of complexity, writing from sources, knowledge in the disciplines, text-based answers, and academic vocabulary</a:t>
            </a:r>
          </a:p>
          <a:p>
            <a:pPr defTabSz="456823">
              <a:spcBef>
                <a:spcPct val="0"/>
              </a:spcBef>
            </a:pPr>
            <a:r>
              <a:rPr lang="en-US" altLang="en-US" dirty="0" smtClean="0">
                <a:latin typeface="Arial" pitchFamily="34" charset="0"/>
                <a:ea typeface="ＭＳ Ｐゴシック" pitchFamily="34" charset="-128"/>
              </a:rPr>
              <a:t>Dimension 4 can be the most controversial of the dimensions.  You are asking students to make conclusions from what they have learned and then to take informed actions.  We would want those informed actions to be </a:t>
            </a:r>
            <a:r>
              <a:rPr lang="en-US" altLang="en-US" dirty="0">
                <a:latin typeface="Arial" pitchFamily="34" charset="0"/>
                <a:ea typeface="ＭＳ Ｐゴシック" pitchFamily="34" charset="-128"/>
              </a:rPr>
              <a:t>u</a:t>
            </a:r>
            <a:r>
              <a:rPr lang="en-US" altLang="en-US" dirty="0" smtClean="0">
                <a:latin typeface="Arial" pitchFamily="34" charset="0"/>
                <a:ea typeface="ＭＳ Ｐゴシック" pitchFamily="34" charset="-128"/>
              </a:rPr>
              <a:t>nder the umbrella of our value systems.</a:t>
            </a:r>
          </a:p>
          <a:p>
            <a:pPr defTabSz="456823">
              <a:spcBef>
                <a:spcPct val="0"/>
              </a:spcBef>
            </a:pPr>
            <a:r>
              <a:rPr lang="en-US" altLang="en-US" dirty="0" smtClean="0">
                <a:latin typeface="Arial" pitchFamily="34" charset="0"/>
                <a:ea typeface="ＭＳ Ｐゴシック" pitchFamily="34" charset="-128"/>
              </a:rPr>
              <a:t>Later, we will show you how we did that in our dioceses.</a:t>
            </a:r>
          </a:p>
          <a:p>
            <a:pPr defTabSz="456823">
              <a:spcBef>
                <a:spcPct val="0"/>
              </a:spcBef>
            </a:pPr>
            <a:endParaRPr lang="en-US" altLang="en-US" dirty="0" smtClean="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82557610-A1D1-451E-B02A-FA1B20F34F81}"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301369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itchFamily="34" charset="0"/>
              </a:rPr>
              <a:t>This slide highlights the basis for compelling questions in Dimension 1 of the C3 Framework.</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In content-rich subjects, like social studies, teaching and learning have traditionally focused on facts first and thinking later. That approach has not worked for all students. The C3 Inquiry Arc reframes that traditional approach by highlighting the use of compelling questions as a way to drive a social studies inquiry.</a:t>
            </a:r>
          </a:p>
          <a:p>
            <a:endParaRPr lang="en-US" altLang="en-US" i="1" dirty="0" smtClean="0">
              <a:latin typeface="Arial" pitchFamily="34" charset="0"/>
            </a:endParaRPr>
          </a:p>
        </p:txBody>
      </p:sp>
      <p:sp>
        <p:nvSpPr>
          <p:cNvPr id="183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3262" indent="-282512">
              <a:defRPr>
                <a:solidFill>
                  <a:schemeClr val="tx1"/>
                </a:solidFill>
                <a:latin typeface="Arial" pitchFamily="34" charset="0"/>
                <a:ea typeface="MS PGothic" pitchFamily="34" charset="-128"/>
              </a:defRPr>
            </a:lvl2pPr>
            <a:lvl3pPr marL="1130050" indent="-225375">
              <a:defRPr>
                <a:solidFill>
                  <a:schemeClr val="tx1"/>
                </a:solidFill>
                <a:latin typeface="Arial" pitchFamily="34" charset="0"/>
                <a:ea typeface="MS PGothic" pitchFamily="34" charset="-128"/>
              </a:defRPr>
            </a:lvl3pPr>
            <a:lvl4pPr marL="1582386" indent="-225375">
              <a:defRPr>
                <a:solidFill>
                  <a:schemeClr val="tx1"/>
                </a:solidFill>
                <a:latin typeface="Arial" pitchFamily="34" charset="0"/>
                <a:ea typeface="MS PGothic" pitchFamily="34" charset="-128"/>
              </a:defRPr>
            </a:lvl4pPr>
            <a:lvl5pPr marL="2033137" indent="-225375">
              <a:defRPr>
                <a:solidFill>
                  <a:schemeClr val="tx1"/>
                </a:solidFill>
                <a:latin typeface="Arial" pitchFamily="34" charset="0"/>
                <a:ea typeface="MS PGothic" pitchFamily="34" charset="-128"/>
              </a:defRPr>
            </a:lvl5pPr>
            <a:lvl6pPr marL="2490235" indent="-225375" eaLnBrk="0" fontAlgn="base" hangingPunct="0">
              <a:spcBef>
                <a:spcPct val="0"/>
              </a:spcBef>
              <a:spcAft>
                <a:spcPct val="0"/>
              </a:spcAft>
              <a:defRPr>
                <a:solidFill>
                  <a:schemeClr val="tx1"/>
                </a:solidFill>
                <a:latin typeface="Arial" pitchFamily="34" charset="0"/>
                <a:ea typeface="MS PGothic" pitchFamily="34" charset="-128"/>
              </a:defRPr>
            </a:lvl6pPr>
            <a:lvl7pPr marL="2947335" indent="-225375" eaLnBrk="0" fontAlgn="base" hangingPunct="0">
              <a:spcBef>
                <a:spcPct val="0"/>
              </a:spcBef>
              <a:spcAft>
                <a:spcPct val="0"/>
              </a:spcAft>
              <a:defRPr>
                <a:solidFill>
                  <a:schemeClr val="tx1"/>
                </a:solidFill>
                <a:latin typeface="Arial" pitchFamily="34" charset="0"/>
                <a:ea typeface="MS PGothic" pitchFamily="34" charset="-128"/>
              </a:defRPr>
            </a:lvl7pPr>
            <a:lvl8pPr marL="3404434" indent="-225375" eaLnBrk="0" fontAlgn="base" hangingPunct="0">
              <a:spcBef>
                <a:spcPct val="0"/>
              </a:spcBef>
              <a:spcAft>
                <a:spcPct val="0"/>
              </a:spcAft>
              <a:defRPr>
                <a:solidFill>
                  <a:schemeClr val="tx1"/>
                </a:solidFill>
                <a:latin typeface="Arial" pitchFamily="34" charset="0"/>
                <a:ea typeface="MS PGothic" pitchFamily="34" charset="-128"/>
              </a:defRPr>
            </a:lvl8pPr>
            <a:lvl9pPr marL="3861531" indent="-225375" eaLnBrk="0" fontAlgn="base" hangingPunct="0">
              <a:spcBef>
                <a:spcPct val="0"/>
              </a:spcBef>
              <a:spcAft>
                <a:spcPct val="0"/>
              </a:spcAft>
              <a:defRPr>
                <a:solidFill>
                  <a:schemeClr val="tx1"/>
                </a:solidFill>
                <a:latin typeface="Arial" pitchFamily="34" charset="0"/>
                <a:ea typeface="MS PGothic" pitchFamily="34" charset="-128"/>
              </a:defRPr>
            </a:lvl9pPr>
          </a:lstStyle>
          <a:p>
            <a:fld id="{0EEDAD0F-FC49-4AB4-837E-23FD66911207}"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what, we are talking about the content and those conceptual understandings. That hasn’t changed.</a:t>
            </a:r>
          </a:p>
          <a:p>
            <a:r>
              <a:rPr lang="en-US" dirty="0" smtClean="0"/>
              <a:t>When we look at the how, that is where the Social Studies practices and the literacy skills come in.</a:t>
            </a:r>
          </a:p>
          <a:p>
            <a:r>
              <a:rPr lang="en-US" dirty="0" smtClean="0"/>
              <a:t>While the practices were always in the Social Studies standards, I am not sure that teachers really paid attention to them.</a:t>
            </a:r>
          </a:p>
          <a:p>
            <a:r>
              <a:rPr lang="en-US" dirty="0" smtClean="0"/>
              <a:t>The big change is in the why.  That is in the  inquiry arc and the unifying themes; there is a template involved. You will see the template soon.</a:t>
            </a:r>
          </a:p>
          <a:p>
            <a:r>
              <a:rPr lang="en-US" dirty="0" smtClean="0"/>
              <a:t>The shift has teachers writing units of study similar to the units of study we ask for in ELA but we give teachers a lot  more freedom in this model to choose resources and content.</a:t>
            </a:r>
            <a:endParaRPr lang="en-US" dirty="0"/>
          </a:p>
        </p:txBody>
      </p:sp>
      <p:sp>
        <p:nvSpPr>
          <p:cNvPr id="4" name="Slide Number Placeholder 3"/>
          <p:cNvSpPr>
            <a:spLocks noGrp="1"/>
          </p:cNvSpPr>
          <p:nvPr>
            <p:ph type="sldNum" sz="quarter" idx="10"/>
          </p:nvPr>
        </p:nvSpPr>
        <p:spPr/>
        <p:txBody>
          <a:bodyPr/>
          <a:lstStyle/>
          <a:p>
            <a:fld id="{D60166BB-8147-4225-94C3-C5C18B3B0404}" type="slidenum">
              <a:rPr lang="en-US" smtClean="0"/>
              <a:t>8</a:t>
            </a:fld>
            <a:endParaRPr lang="en-US" dirty="0"/>
          </a:p>
        </p:txBody>
      </p:sp>
    </p:spTree>
    <p:extLst>
      <p:ext uri="{BB962C8B-B14F-4D97-AF65-F5344CB8AC3E}">
        <p14:creationId xmlns:p14="http://schemas.microsoft.com/office/powerpoint/2010/main" val="94736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As we said before, the Standards have not changed; it is the delivery that has to change.</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34683" indent="-282570" eaLnBrk="0" hangingPunct="0">
              <a:spcBef>
                <a:spcPct val="30000"/>
              </a:spcBef>
              <a:defRPr sz="1200">
                <a:solidFill>
                  <a:schemeClr val="tx1"/>
                </a:solidFill>
                <a:latin typeface="Arial" pitchFamily="34" charset="0"/>
                <a:ea typeface="ＭＳ Ｐゴシック" pitchFamily="34" charset="-128"/>
              </a:defRPr>
            </a:lvl2pPr>
            <a:lvl3pPr marL="1130282" indent="-226057" eaLnBrk="0" hangingPunct="0">
              <a:spcBef>
                <a:spcPct val="30000"/>
              </a:spcBef>
              <a:defRPr sz="1200">
                <a:solidFill>
                  <a:schemeClr val="tx1"/>
                </a:solidFill>
                <a:latin typeface="Arial" pitchFamily="34" charset="0"/>
                <a:ea typeface="ＭＳ Ｐゴシック" pitchFamily="34" charset="-128"/>
              </a:defRPr>
            </a:lvl3pPr>
            <a:lvl4pPr marL="1582393" indent="-226057" eaLnBrk="0" hangingPunct="0">
              <a:spcBef>
                <a:spcPct val="30000"/>
              </a:spcBef>
              <a:defRPr sz="1200">
                <a:solidFill>
                  <a:schemeClr val="tx1"/>
                </a:solidFill>
                <a:latin typeface="Arial" pitchFamily="34" charset="0"/>
                <a:ea typeface="ＭＳ Ｐゴシック" pitchFamily="34" charset="-128"/>
              </a:defRPr>
            </a:lvl4pPr>
            <a:lvl5pPr marL="2034507" indent="-226057" eaLnBrk="0" hangingPunct="0">
              <a:spcBef>
                <a:spcPct val="30000"/>
              </a:spcBef>
              <a:defRPr sz="1200">
                <a:solidFill>
                  <a:schemeClr val="tx1"/>
                </a:solidFill>
                <a:latin typeface="Arial" pitchFamily="34" charset="0"/>
                <a:ea typeface="ＭＳ Ｐゴシック" pitchFamily="34" charset="-128"/>
              </a:defRPr>
            </a:lvl5pPr>
            <a:lvl6pPr marL="2486619"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8732"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0844"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2957" indent="-2260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E537EBF2-8A71-456B-BB3E-34FB04EE79CF}"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63253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266267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391572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329025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123477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65661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184327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20777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358696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97693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163547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AA763-6D80-404E-9BF0-00E24B1D23E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776710-7C2D-4B76-8AD5-0B3C1C2C7A96}" type="slidenum">
              <a:rPr lang="en-US" smtClean="0"/>
              <a:t>‹#›</a:t>
            </a:fld>
            <a:endParaRPr lang="en-US" dirty="0"/>
          </a:p>
        </p:txBody>
      </p:sp>
    </p:spTree>
    <p:extLst>
      <p:ext uri="{BB962C8B-B14F-4D97-AF65-F5344CB8AC3E}">
        <p14:creationId xmlns:p14="http://schemas.microsoft.com/office/powerpoint/2010/main" val="271751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AA763-6D80-404E-9BF0-00E24B1D23EA}" type="datetimeFigureOut">
              <a:rPr lang="en-US" smtClean="0"/>
              <a:t>2/29/2016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76710-7C2D-4B76-8AD5-0B3C1C2C7A96}" type="slidenum">
              <a:rPr lang="en-US" smtClean="0"/>
              <a:t>‹#›</a:t>
            </a:fld>
            <a:endParaRPr lang="en-US" dirty="0"/>
          </a:p>
        </p:txBody>
      </p:sp>
    </p:spTree>
    <p:extLst>
      <p:ext uri="{BB962C8B-B14F-4D97-AF65-F5344CB8AC3E}">
        <p14:creationId xmlns:p14="http://schemas.microsoft.com/office/powerpoint/2010/main" val="10532851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ageny.org/resource/grade-7-social-studies-making-sense-common-sense-elarss7-8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3teachers.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loc.gov/" TargetMode="External"/><Relationship Id="rId5" Type="http://schemas.openxmlformats.org/officeDocument/2006/relationships/hyperlink" Target="http://www.novelnewyork.org/" TargetMode="External"/><Relationship Id="rId4" Type="http://schemas.openxmlformats.org/officeDocument/2006/relationships/hyperlink" Target="https://www.engageny.org/resource/new-york-state-k-12-social-studies-resource-toolkit-kindergarten-grade-4"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novelnewyork.org/" TargetMode="External"/><Relationship Id="rId3" Type="http://schemas.openxmlformats.org/officeDocument/2006/relationships/hyperlink" Target="http://www.c3teachers.org/" TargetMode="External"/><Relationship Id="rId7" Type="http://schemas.openxmlformats.org/officeDocument/2006/relationships/hyperlink" Target="https://www.engageny.org/resource/new-york-state-k-12-social-studies-resource-toolkit-grades-5-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engageny.org/resource/new-york-state-k-12-social-studies-resource-toolkit-kindergarten-grade-4" TargetMode="External"/><Relationship Id="rId5" Type="http://schemas.openxmlformats.org/officeDocument/2006/relationships/hyperlink" Target="https://www.engageny.org/resource/new-york-state-k-12-social-studies-field-guide" TargetMode="External"/><Relationship Id="rId4" Type="http://schemas.openxmlformats.org/officeDocument/2006/relationships/hyperlink" Target="https://www.engageny.org/resource/background-new-york-state-k-12-social-studies-framework" TargetMode="External"/><Relationship Id="rId9" Type="http://schemas.openxmlformats.org/officeDocument/2006/relationships/hyperlink" Target="http://www.gutenberg.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ahs.albany.k12.ny.us/library/images/socialstud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10439400" cy="68510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0" y="609600"/>
            <a:ext cx="5257800" cy="3733800"/>
          </a:xfrm>
        </p:spPr>
        <p:txBody>
          <a:bodyPr>
            <a:noAutofit/>
          </a:bodyPr>
          <a:lstStyle/>
          <a:p>
            <a:r>
              <a:rPr lang="en-US" sz="3600" b="1" dirty="0" smtClean="0"/>
              <a:t>NYS </a:t>
            </a:r>
            <a:r>
              <a:rPr lang="en-US" sz="3600" b="1" dirty="0"/>
              <a:t>Common </a:t>
            </a:r>
            <a:r>
              <a:rPr lang="en-US" sz="3600" b="1" dirty="0" smtClean="0"/>
              <a:t>Core</a:t>
            </a:r>
            <a:br>
              <a:rPr lang="en-US" sz="3600" b="1" dirty="0" smtClean="0"/>
            </a:br>
            <a:r>
              <a:rPr lang="en-US" sz="3600" b="1" dirty="0" smtClean="0"/>
              <a:t>Social Studies Framework</a:t>
            </a:r>
            <a:br>
              <a:rPr lang="en-US" sz="3600" b="1" dirty="0" smtClean="0"/>
            </a:br>
            <a:r>
              <a:rPr lang="en-US" sz="3600" b="1" dirty="0" smtClean="0"/>
              <a:t>Presentation</a:t>
            </a:r>
            <a:br>
              <a:rPr lang="en-US" sz="3600" b="1" dirty="0" smtClean="0"/>
            </a:br>
            <a:r>
              <a:rPr lang="en-US" sz="3600" b="1" dirty="0" smtClean="0"/>
              <a:t>Adapted by </a:t>
            </a:r>
            <a:br>
              <a:rPr lang="en-US" sz="3600" b="1" dirty="0" smtClean="0"/>
            </a:br>
            <a:r>
              <a:rPr lang="en-US" sz="3600" b="1" dirty="0" smtClean="0"/>
              <a:t>Dr. Elizabeth Frangella</a:t>
            </a:r>
            <a:br>
              <a:rPr lang="en-US" sz="3600" b="1" dirty="0" smtClean="0"/>
            </a:br>
            <a:r>
              <a:rPr lang="en-US" sz="3600" b="1" dirty="0" smtClean="0"/>
              <a:t>Diocese of Brooklyn</a:t>
            </a:r>
            <a:br>
              <a:rPr lang="en-US" sz="3600" b="1" dirty="0" smtClean="0"/>
            </a:br>
            <a:r>
              <a:rPr lang="en-US" sz="3600" b="1" dirty="0" smtClean="0"/>
              <a:t>Pat Trimper</a:t>
            </a:r>
            <a:br>
              <a:rPr lang="en-US" sz="3600" b="1" dirty="0" smtClean="0"/>
            </a:br>
            <a:r>
              <a:rPr lang="en-US" sz="3600" b="1" dirty="0" smtClean="0"/>
              <a:t>Diocese of Buffalo</a:t>
            </a:r>
            <a:r>
              <a:rPr lang="en-US" sz="3600" b="1" dirty="0"/>
              <a:t/>
            </a:r>
            <a:br>
              <a:rPr lang="en-US" sz="3600" b="1" dirty="0"/>
            </a:br>
            <a:endParaRPr lang="en-US" sz="3600" dirty="0"/>
          </a:p>
        </p:txBody>
      </p:sp>
      <p:sp>
        <p:nvSpPr>
          <p:cNvPr id="3" name="Subtitle 2"/>
          <p:cNvSpPr>
            <a:spLocks noGrp="1"/>
          </p:cNvSpPr>
          <p:nvPr>
            <p:ph type="subTitle" idx="1"/>
          </p:nvPr>
        </p:nvSpPr>
        <p:spPr>
          <a:xfrm>
            <a:off x="-1295400" y="5403273"/>
            <a:ext cx="10434484" cy="1447800"/>
          </a:xfrm>
        </p:spPr>
        <p:txBody>
          <a:bodyPr>
            <a:normAutofit fontScale="92500" lnSpcReduction="20000"/>
          </a:bodyPr>
          <a:lstStyle/>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Original presentation by: Greg </a:t>
            </a:r>
            <a:r>
              <a:rPr lang="en-US" b="1" dirty="0" err="1" smtClean="0">
                <a:solidFill>
                  <a:schemeClr val="tx1"/>
                </a:solidFill>
              </a:rPr>
              <a:t>Ahlquist</a:t>
            </a:r>
            <a:endParaRPr lang="en-US" b="1" dirty="0" smtClean="0">
              <a:solidFill>
                <a:schemeClr val="tx1"/>
              </a:solidFill>
            </a:endParaRPr>
          </a:p>
          <a:p>
            <a:endParaRPr lang="en-US" dirty="0"/>
          </a:p>
        </p:txBody>
      </p:sp>
    </p:spTree>
    <p:extLst>
      <p:ext uri="{BB962C8B-B14F-4D97-AF65-F5344CB8AC3E}">
        <p14:creationId xmlns:p14="http://schemas.microsoft.com/office/powerpoint/2010/main" val="347140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eaLnBrk="1" hangingPunct="1">
              <a:defRPr/>
            </a:pPr>
            <a:r>
              <a:rPr lang="en-US" sz="3200" dirty="0" smtClean="0">
                <a:ea typeface="Verdana" panose="020B0604030504040204" pitchFamily="34" charset="0"/>
                <a:cs typeface="+mj-cs"/>
              </a:rPr>
              <a:t>Course of Study Remains Same</a:t>
            </a:r>
          </a:p>
        </p:txBody>
      </p:sp>
      <p:sp>
        <p:nvSpPr>
          <p:cNvPr id="13315"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6AA1254C-76E3-4994-B39B-8EADFB6F5885}" type="slidenum">
              <a:rPr lang="en-US" altLang="en-US" sz="1400" b="0" smtClean="0">
                <a:solidFill>
                  <a:schemeClr val="bg1"/>
                </a:solidFill>
                <a:latin typeface="CartoGothic Std" pitchFamily="34" charset="0"/>
              </a:rPr>
              <a:pPr eaLnBrk="1" hangingPunct="1">
                <a:spcBef>
                  <a:spcPct val="0"/>
                </a:spcBef>
                <a:buFontTx/>
                <a:buNone/>
              </a:pPr>
              <a:t>10</a:t>
            </a:fld>
            <a:endParaRPr lang="en-US" altLang="en-US" sz="1400" b="0" smtClean="0">
              <a:solidFill>
                <a:schemeClr val="bg1"/>
              </a:solidFill>
              <a:latin typeface="CartoGothic Std" pitchFamily="34" charset="0"/>
            </a:endParaRPr>
          </a:p>
        </p:txBody>
      </p:sp>
      <p:sp>
        <p:nvSpPr>
          <p:cNvPr id="13316" name="Footer Placeholder 3"/>
          <p:cNvSpPr>
            <a:spLocks noGrp="1"/>
          </p:cNvSpPr>
          <p:nvPr>
            <p:ph type="ftr" sz="quarter" idx="4294967295"/>
          </p:nvPr>
        </p:nvSpPr>
        <p:spPr bwMode="auto">
          <a:xfrm>
            <a:off x="0" y="6553200"/>
            <a:ext cx="9144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1800" b="0">
                <a:solidFill>
                  <a:schemeClr val="tx1"/>
                </a:solidFill>
              </a:rPr>
              <a:t>EngageNY.org</a:t>
            </a:r>
          </a:p>
        </p:txBody>
      </p:sp>
      <p:cxnSp>
        <p:nvCxnSpPr>
          <p:cNvPr id="13317" name="Straight Connector 5"/>
          <p:cNvCxnSpPr>
            <a:cxnSpLocks noChangeShapeType="1"/>
          </p:cNvCxnSpPr>
          <p:nvPr/>
        </p:nvCxnSpPr>
        <p:spPr bwMode="auto">
          <a:xfrm>
            <a:off x="533400" y="1219200"/>
            <a:ext cx="807720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8" name="Table 7"/>
          <p:cNvGraphicFramePr>
            <a:graphicFrameLocks noGrp="1"/>
          </p:cNvGraphicFramePr>
          <p:nvPr/>
        </p:nvGraphicFramePr>
        <p:xfrm>
          <a:off x="609600" y="1447800"/>
          <a:ext cx="8001000" cy="4837117"/>
        </p:xfrm>
        <a:graphic>
          <a:graphicData uri="http://schemas.openxmlformats.org/drawingml/2006/table">
            <a:tbl>
              <a:tblPr/>
              <a:tblGrid>
                <a:gridCol w="1997075"/>
                <a:gridCol w="6003925"/>
              </a:tblGrid>
              <a:tr h="457199">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rgbClr val="FFFFFF"/>
                          </a:solidFill>
                          <a:effectLst/>
                          <a:latin typeface="Calibri" pitchFamily="34" charset="0"/>
                          <a:ea typeface="ＭＳ Ｐゴシック" pitchFamily="-1" charset="-128"/>
                        </a:rPr>
                        <a:t>Grade</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1F497D"/>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rgbClr val="FFFFFF"/>
                          </a:solidFill>
                          <a:effectLst/>
                          <a:latin typeface="Calibri" pitchFamily="34" charset="0"/>
                          <a:ea typeface="ＭＳ Ｐゴシック" pitchFamily="-1" charset="-128"/>
                        </a:rPr>
                        <a:t>Course of Study</a:t>
                      </a: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solidFill>
                      <a:srgbClr val="1F497D"/>
                    </a:solid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Kindergarten</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Self and Others</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1</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My Family and Other Families, Now and Long Ago</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2</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My Community and Other Communities</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3</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Communities around the World</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4</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Local History and Local Government</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5</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The Western Hemisphere</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6</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The Eastern Hemisphere</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7</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United States and New York History – I</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8</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United States and New York History – II</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9</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Global History and Geography – I</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10</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Global History and Geography – II</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15913">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11</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United States History and Government</a:t>
                      </a: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88962">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800" b="1" i="0" u="none" strike="noStrike" cap="none" normalizeH="0" baseline="0" smtClean="0">
                          <a:ln>
                            <a:noFill/>
                          </a:ln>
                          <a:solidFill>
                            <a:schemeClr val="tx1"/>
                          </a:solidFill>
                          <a:effectLst/>
                          <a:latin typeface="Calibri" pitchFamily="34" charset="0"/>
                          <a:ea typeface="ＭＳ Ｐゴシック" pitchFamily="-1" charset="-128"/>
                        </a:rPr>
                        <a:t>Grade 12 </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Participation in Government</a:t>
                      </a:r>
                      <a:endParaRPr kumimoji="0" lang="en-US" sz="1600" b="1" i="0" u="none" strike="noStrike" cap="none" normalizeH="0" baseline="0" smtClean="0">
                        <a:ln>
                          <a:noFill/>
                        </a:ln>
                        <a:solidFill>
                          <a:schemeClr val="tx1"/>
                        </a:solidFill>
                        <a:effectLst/>
                        <a:latin typeface="Calibri" pitchFamily="34" charset="0"/>
                        <a:ea typeface="Calibri"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tab pos="1762125" algn="l"/>
                        </a:tabLst>
                      </a:pPr>
                      <a:r>
                        <a:rPr kumimoji="0" lang="en-US" sz="1600" b="1" i="0" u="none" strike="noStrike" cap="none" normalizeH="0" baseline="0" smtClean="0">
                          <a:ln>
                            <a:noFill/>
                          </a:ln>
                          <a:solidFill>
                            <a:schemeClr val="tx1"/>
                          </a:solidFill>
                          <a:effectLst/>
                          <a:latin typeface="Calibri" pitchFamily="34" charset="0"/>
                          <a:ea typeface="ＭＳ Ｐゴシック" pitchFamily="-1" charset="-128"/>
                        </a:rPr>
                        <a:t>Economics and Economic Decision Making</a:t>
                      </a:r>
                    </a:p>
                  </a:txBody>
                  <a:tcPr marL="68580" marR="68580"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2200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8"/>
          <p:cNvSpPr>
            <a:spLocks noGrp="1"/>
          </p:cNvSpPr>
          <p:nvPr>
            <p:ph type="title"/>
          </p:nvPr>
        </p:nvSpPr>
        <p:spPr>
          <a:xfrm>
            <a:off x="457200" y="320040"/>
            <a:ext cx="7239000" cy="1737360"/>
          </a:xfrm>
        </p:spPr>
        <p:txBody>
          <a:bodyPr>
            <a:normAutofit/>
          </a:bodyPr>
          <a:lstStyle/>
          <a:p>
            <a:r>
              <a:rPr lang="en-US" altLang="en-US" dirty="0" smtClean="0">
                <a:ea typeface="ＭＳ Ｐゴシック" pitchFamily="34" charset="-128"/>
              </a:rPr>
              <a:t>NY Social Studies Framework </a:t>
            </a:r>
            <a:br>
              <a:rPr lang="en-US" altLang="en-US" dirty="0" smtClean="0">
                <a:ea typeface="ＭＳ Ｐゴシック" pitchFamily="34" charset="-128"/>
              </a:rPr>
            </a:br>
            <a:r>
              <a:rPr lang="en-US" altLang="en-US" dirty="0" smtClean="0">
                <a:ea typeface="ＭＳ Ｐゴシック" pitchFamily="34" charset="-128"/>
              </a:rPr>
              <a:t>3 Instructional Shifts</a:t>
            </a:r>
          </a:p>
        </p:txBody>
      </p:sp>
      <p:sp>
        <p:nvSpPr>
          <p:cNvPr id="10" name="Content Placeholder 9"/>
          <p:cNvSpPr>
            <a:spLocks noGrp="1"/>
          </p:cNvSpPr>
          <p:nvPr>
            <p:ph idx="1"/>
          </p:nvPr>
        </p:nvSpPr>
        <p:spPr>
          <a:xfrm>
            <a:off x="381000" y="2057400"/>
            <a:ext cx="7315200" cy="4398336"/>
          </a:xfrm>
        </p:spPr>
        <p:txBody>
          <a:bodyPr/>
          <a:lstStyle/>
          <a:p>
            <a:pPr>
              <a:defRPr/>
            </a:pPr>
            <a:r>
              <a:rPr lang="en-US" sz="3200" dirty="0" smtClean="0">
                <a:ea typeface="Verdana" panose="020B0604030504040204" pitchFamily="34" charset="0"/>
              </a:rPr>
              <a:t>Focus on Conceptual Understanding</a:t>
            </a:r>
            <a:r>
              <a:rPr lang="en-US" sz="2800" dirty="0" smtClean="0">
                <a:ea typeface="Verdana" panose="020B0604030504040204" pitchFamily="34" charset="0"/>
              </a:rPr>
              <a:t>.</a:t>
            </a:r>
          </a:p>
          <a:p>
            <a:pPr>
              <a:defRPr/>
            </a:pPr>
            <a:endParaRPr lang="en-US" sz="2800" dirty="0" smtClean="0">
              <a:ea typeface="Verdana" panose="020B0604030504040204" pitchFamily="34" charset="0"/>
            </a:endParaRPr>
          </a:p>
          <a:p>
            <a:pPr>
              <a:defRPr/>
            </a:pPr>
            <a:r>
              <a:rPr lang="en-US" sz="3200" dirty="0" smtClean="0">
                <a:ea typeface="Verdana" panose="020B0604030504040204" pitchFamily="34" charset="0"/>
              </a:rPr>
              <a:t>Foster Student Inquiry, Collaboration, and Informed Action</a:t>
            </a:r>
            <a:r>
              <a:rPr lang="en-US" sz="2800" dirty="0" smtClean="0">
                <a:ea typeface="Verdana" panose="020B0604030504040204" pitchFamily="34" charset="0"/>
              </a:rPr>
              <a:t>.</a:t>
            </a:r>
          </a:p>
          <a:p>
            <a:pPr>
              <a:defRPr/>
            </a:pPr>
            <a:endParaRPr lang="en-US" sz="2800" dirty="0" smtClean="0">
              <a:ea typeface="Verdana" panose="020B0604030504040204" pitchFamily="34" charset="0"/>
            </a:endParaRPr>
          </a:p>
          <a:p>
            <a:pPr>
              <a:defRPr/>
            </a:pPr>
            <a:r>
              <a:rPr lang="en-US" sz="3200" dirty="0" smtClean="0">
                <a:ea typeface="Verdana" panose="020B0604030504040204" pitchFamily="34" charset="0"/>
              </a:rPr>
              <a:t>Integrate Content and Skills Purposefully</a:t>
            </a:r>
            <a:r>
              <a:rPr lang="en-US" sz="2800" dirty="0" smtClean="0">
                <a:ea typeface="Verdana" panose="020B0604030504040204" pitchFamily="34" charset="0"/>
              </a:rPr>
              <a:t>.</a:t>
            </a:r>
          </a:p>
          <a:p>
            <a:pPr>
              <a:defRPr/>
            </a:pPr>
            <a:endParaRPr lang="en-US" dirty="0" smtClean="0">
              <a:ea typeface="Verdana" panose="020B0604030504040204" pitchFamily="34" charset="0"/>
            </a:endParaRPr>
          </a:p>
        </p:txBody>
      </p:sp>
      <p:sp>
        <p:nvSpPr>
          <p:cNvPr id="22533" name="Slide Number Placeholder 7"/>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934DF48F-63F9-4E6E-BB74-0769A59A0044}" type="slidenum">
              <a:rPr lang="en-US" altLang="en-US" sz="1400" b="0" smtClean="0">
                <a:solidFill>
                  <a:srgbClr val="FFFFFF"/>
                </a:solidFill>
                <a:latin typeface="CartoGothic Std" pitchFamily="34" charset="0"/>
              </a:rPr>
              <a:pPr eaLnBrk="1" hangingPunct="1">
                <a:spcBef>
                  <a:spcPct val="0"/>
                </a:spcBef>
                <a:buFontTx/>
                <a:buNone/>
              </a:pPr>
              <a:t>11</a:t>
            </a:fld>
            <a:endParaRPr lang="en-US" altLang="en-US" sz="1400" b="0" dirty="0" smtClean="0">
              <a:solidFill>
                <a:srgbClr val="FFFFFF"/>
              </a:solidFill>
              <a:latin typeface="CartoGothic Std" pitchFamily="34" charset="0"/>
            </a:endParaRPr>
          </a:p>
        </p:txBody>
      </p:sp>
    </p:spTree>
    <p:extLst>
      <p:ext uri="{BB962C8B-B14F-4D97-AF65-F5344CB8AC3E}">
        <p14:creationId xmlns:p14="http://schemas.microsoft.com/office/powerpoint/2010/main" val="3939846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smtClean="0">
                <a:ea typeface="ＭＳ Ｐゴシック" pitchFamily="34" charset="-128"/>
              </a:rPr>
              <a:t>Instructional Shift #1:</a:t>
            </a:r>
            <a:br>
              <a:rPr lang="en-US" altLang="en-US" dirty="0" smtClean="0">
                <a:ea typeface="ＭＳ Ｐゴシック" pitchFamily="34" charset="-128"/>
              </a:rPr>
            </a:br>
            <a:r>
              <a:rPr lang="en-US" altLang="en-US" dirty="0" smtClean="0">
                <a:ea typeface="ＭＳ Ｐゴシック" pitchFamily="34" charset="-128"/>
              </a:rPr>
              <a:t>Focus on Conceptual Understanding</a:t>
            </a:r>
          </a:p>
        </p:txBody>
      </p:sp>
      <p:sp>
        <p:nvSpPr>
          <p:cNvPr id="2355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B2027763-6F28-409B-8B5D-166876776AA5}" type="slidenum">
              <a:rPr lang="en-US" altLang="en-US" sz="1400" b="0" smtClean="0">
                <a:solidFill>
                  <a:srgbClr val="FFFFFF"/>
                </a:solidFill>
                <a:latin typeface="CartoGothic Std" pitchFamily="34" charset="0"/>
              </a:rPr>
              <a:pPr eaLnBrk="1" hangingPunct="1">
                <a:spcBef>
                  <a:spcPct val="0"/>
                </a:spcBef>
                <a:buFontTx/>
                <a:buNone/>
              </a:pPr>
              <a:t>12</a:t>
            </a:fld>
            <a:endParaRPr lang="en-US" altLang="en-US" sz="1400" b="0" dirty="0" smtClean="0">
              <a:solidFill>
                <a:srgbClr val="FFFFFF"/>
              </a:solidFill>
              <a:latin typeface="CartoGothic Std" pitchFamily="34" charset="0"/>
            </a:endParaRPr>
          </a:p>
        </p:txBody>
      </p:sp>
      <p:grpSp>
        <p:nvGrpSpPr>
          <p:cNvPr id="23556" name="Group 18"/>
          <p:cNvGrpSpPr>
            <a:grpSpLocks/>
          </p:cNvGrpSpPr>
          <p:nvPr/>
        </p:nvGrpSpPr>
        <p:grpSpPr bwMode="auto">
          <a:xfrm>
            <a:off x="1981200" y="1752600"/>
            <a:ext cx="5153025" cy="4267200"/>
            <a:chOff x="0" y="0"/>
            <a:chExt cx="35814" cy="23288"/>
          </a:xfrm>
        </p:grpSpPr>
        <p:sp>
          <p:nvSpPr>
            <p:cNvPr id="23560" name="Rounded Rectangle 105"/>
            <p:cNvSpPr>
              <a:spLocks noChangeArrowheads="1"/>
            </p:cNvSpPr>
            <p:nvPr/>
          </p:nvSpPr>
          <p:spPr bwMode="auto">
            <a:xfrm>
              <a:off x="18696" y="19290"/>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Transfer and Connections</a:t>
              </a:r>
              <a:endParaRPr lang="en-US" altLang="en-US" sz="3200" dirty="0">
                <a:solidFill>
                  <a:schemeClr val="tx1"/>
                </a:solidFill>
              </a:endParaRPr>
            </a:p>
          </p:txBody>
        </p:sp>
        <p:sp>
          <p:nvSpPr>
            <p:cNvPr id="23561" name="Rounded Rectangle 106"/>
            <p:cNvSpPr>
              <a:spLocks noChangeArrowheads="1"/>
            </p:cNvSpPr>
            <p:nvPr/>
          </p:nvSpPr>
          <p:spPr bwMode="auto">
            <a:xfrm>
              <a:off x="50" y="6496"/>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3200" dirty="0">
                  <a:solidFill>
                    <a:srgbClr val="000000"/>
                  </a:solidFill>
                  <a:latin typeface="Calibri" pitchFamily="34" charset="0"/>
                </a:rPr>
                <a:t>Facts</a:t>
              </a:r>
              <a:endParaRPr lang="en-US" altLang="en-US" sz="4000" dirty="0">
                <a:solidFill>
                  <a:schemeClr val="tx1"/>
                </a:solidFill>
              </a:endParaRPr>
            </a:p>
          </p:txBody>
        </p:sp>
        <p:sp>
          <p:nvSpPr>
            <p:cNvPr id="23562" name="Rounded Rectangle 107"/>
            <p:cNvSpPr>
              <a:spLocks noChangeArrowheads="1"/>
            </p:cNvSpPr>
            <p:nvPr/>
          </p:nvSpPr>
          <p:spPr bwMode="auto">
            <a:xfrm>
              <a:off x="50" y="12793"/>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Breadth of Topics</a:t>
              </a:r>
              <a:endParaRPr lang="en-US" altLang="en-US" sz="3200" dirty="0">
                <a:solidFill>
                  <a:schemeClr val="tx1"/>
                </a:solidFill>
              </a:endParaRPr>
            </a:p>
          </p:txBody>
        </p:sp>
        <p:sp>
          <p:nvSpPr>
            <p:cNvPr id="23563" name="Rounded Rectangle 108"/>
            <p:cNvSpPr>
              <a:spLocks noChangeArrowheads="1"/>
            </p:cNvSpPr>
            <p:nvPr/>
          </p:nvSpPr>
          <p:spPr bwMode="auto">
            <a:xfrm>
              <a:off x="18696" y="12793"/>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Depth within Topics</a:t>
              </a:r>
              <a:endParaRPr lang="en-US" altLang="en-US" sz="3200" dirty="0">
                <a:solidFill>
                  <a:schemeClr val="tx1"/>
                </a:solidFill>
              </a:endParaRPr>
            </a:p>
          </p:txBody>
        </p:sp>
        <p:sp>
          <p:nvSpPr>
            <p:cNvPr id="23564" name="Rounded Rectangle 109"/>
            <p:cNvSpPr>
              <a:spLocks noChangeArrowheads="1"/>
            </p:cNvSpPr>
            <p:nvPr/>
          </p:nvSpPr>
          <p:spPr bwMode="auto">
            <a:xfrm>
              <a:off x="50" y="0"/>
              <a:ext cx="17118" cy="3998"/>
            </a:xfrm>
            <a:prstGeom prst="roundRect">
              <a:avLst>
                <a:gd name="adj" fmla="val 16667"/>
              </a:avLst>
            </a:prstGeom>
            <a:solidFill>
              <a:srgbClr val="4F81BD"/>
            </a:solidFill>
            <a:ln w="25400">
              <a:solidFill>
                <a:srgbClr val="243F60"/>
              </a:solidFill>
              <a:round/>
              <a:headEnd/>
              <a:tailEnd/>
            </a:ln>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4000" dirty="0">
                  <a:solidFill>
                    <a:srgbClr val="000000"/>
                  </a:solidFill>
                  <a:latin typeface="Calibri" pitchFamily="34" charset="0"/>
                </a:rPr>
                <a:t>From</a:t>
              </a:r>
              <a:endParaRPr lang="en-US" altLang="en-US" sz="4000" b="0" dirty="0">
                <a:solidFill>
                  <a:schemeClr val="tx1"/>
                </a:solidFill>
              </a:endParaRPr>
            </a:p>
          </p:txBody>
        </p:sp>
        <p:sp>
          <p:nvSpPr>
            <p:cNvPr id="23565" name="Rounded Rectangle 110"/>
            <p:cNvSpPr>
              <a:spLocks noChangeArrowheads="1"/>
            </p:cNvSpPr>
            <p:nvPr/>
          </p:nvSpPr>
          <p:spPr bwMode="auto">
            <a:xfrm>
              <a:off x="0" y="19290"/>
              <a:ext cx="17117"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3200" dirty="0">
                  <a:solidFill>
                    <a:srgbClr val="000000"/>
                  </a:solidFill>
                  <a:latin typeface="Calibri" pitchFamily="34" charset="0"/>
                </a:rPr>
                <a:t>Recall</a:t>
              </a:r>
              <a:endParaRPr lang="en-US" altLang="en-US" sz="4000" dirty="0">
                <a:solidFill>
                  <a:schemeClr val="tx1"/>
                </a:solidFill>
              </a:endParaRPr>
            </a:p>
          </p:txBody>
        </p:sp>
        <p:sp>
          <p:nvSpPr>
            <p:cNvPr id="23566" name="Rounded Rectangle 111"/>
            <p:cNvSpPr>
              <a:spLocks noChangeArrowheads="1"/>
            </p:cNvSpPr>
            <p:nvPr/>
          </p:nvSpPr>
          <p:spPr bwMode="auto">
            <a:xfrm>
              <a:off x="18696" y="6496"/>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000" dirty="0">
                  <a:solidFill>
                    <a:srgbClr val="000000"/>
                  </a:solidFill>
                  <a:latin typeface="Calibri" pitchFamily="34" charset="0"/>
                </a:rPr>
                <a:t>Concepts and Content Knowledge</a:t>
              </a:r>
              <a:endParaRPr lang="en-US" altLang="en-US" sz="2800" dirty="0">
                <a:solidFill>
                  <a:schemeClr val="tx1"/>
                </a:solidFill>
              </a:endParaRPr>
            </a:p>
          </p:txBody>
        </p:sp>
        <p:sp>
          <p:nvSpPr>
            <p:cNvPr id="23567" name="Rounded Rectangle 112"/>
            <p:cNvSpPr>
              <a:spLocks noChangeArrowheads="1"/>
            </p:cNvSpPr>
            <p:nvPr/>
          </p:nvSpPr>
          <p:spPr bwMode="auto">
            <a:xfrm>
              <a:off x="18696" y="0"/>
              <a:ext cx="17118" cy="3998"/>
            </a:xfrm>
            <a:prstGeom prst="roundRect">
              <a:avLst>
                <a:gd name="adj" fmla="val 16667"/>
              </a:avLst>
            </a:prstGeom>
            <a:solidFill>
              <a:srgbClr val="4F81BD"/>
            </a:solidFill>
            <a:ln w="25400">
              <a:solidFill>
                <a:srgbClr val="243F60"/>
              </a:solidFill>
              <a:round/>
              <a:headEnd/>
              <a:tailEnd/>
            </a:ln>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4000" dirty="0">
                  <a:solidFill>
                    <a:srgbClr val="000000"/>
                  </a:solidFill>
                  <a:latin typeface="Calibri" pitchFamily="34" charset="0"/>
                </a:rPr>
                <a:t>To</a:t>
              </a:r>
              <a:endParaRPr lang="en-US" altLang="en-US" sz="4000" b="0" dirty="0">
                <a:solidFill>
                  <a:schemeClr val="tx1"/>
                </a:solidFill>
              </a:endParaRPr>
            </a:p>
          </p:txBody>
        </p:sp>
        <p:sp>
          <p:nvSpPr>
            <p:cNvPr id="23568" name="Down Arrow 113"/>
            <p:cNvSpPr>
              <a:spLocks noChangeArrowheads="1"/>
            </p:cNvSpPr>
            <p:nvPr/>
          </p:nvSpPr>
          <p:spPr bwMode="auto">
            <a:xfrm>
              <a:off x="8100" y="4422"/>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sp>
          <p:nvSpPr>
            <p:cNvPr id="23569" name="Down Arrow 114"/>
            <p:cNvSpPr>
              <a:spLocks noChangeArrowheads="1"/>
            </p:cNvSpPr>
            <p:nvPr/>
          </p:nvSpPr>
          <p:spPr bwMode="auto">
            <a:xfrm>
              <a:off x="8100" y="17291"/>
              <a:ext cx="1426" cy="1549"/>
            </a:xfrm>
            <a:prstGeom prst="downArrow">
              <a:avLst>
                <a:gd name="adj1" fmla="val 50000"/>
                <a:gd name="adj2" fmla="val 50008"/>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sp>
          <p:nvSpPr>
            <p:cNvPr id="23570" name="Down Arrow 115"/>
            <p:cNvSpPr>
              <a:spLocks noChangeArrowheads="1"/>
            </p:cNvSpPr>
            <p:nvPr/>
          </p:nvSpPr>
          <p:spPr bwMode="auto">
            <a:xfrm>
              <a:off x="8100" y="10694"/>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sp>
          <p:nvSpPr>
            <p:cNvPr id="23571" name="Down Arrow 116"/>
            <p:cNvSpPr>
              <a:spLocks noChangeArrowheads="1"/>
            </p:cNvSpPr>
            <p:nvPr/>
          </p:nvSpPr>
          <p:spPr bwMode="auto">
            <a:xfrm>
              <a:off x="27051" y="17232"/>
              <a:ext cx="1426" cy="1549"/>
            </a:xfrm>
            <a:prstGeom prst="downArrow">
              <a:avLst>
                <a:gd name="adj1" fmla="val 50000"/>
                <a:gd name="adj2" fmla="val 50008"/>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sp>
          <p:nvSpPr>
            <p:cNvPr id="23572" name="Down Arrow 117"/>
            <p:cNvSpPr>
              <a:spLocks noChangeArrowheads="1"/>
            </p:cNvSpPr>
            <p:nvPr/>
          </p:nvSpPr>
          <p:spPr bwMode="auto">
            <a:xfrm>
              <a:off x="27051" y="10694"/>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sp>
          <p:nvSpPr>
            <p:cNvPr id="23573" name="Down Arrow 118"/>
            <p:cNvSpPr>
              <a:spLocks noChangeArrowheads="1"/>
            </p:cNvSpPr>
            <p:nvPr/>
          </p:nvSpPr>
          <p:spPr bwMode="auto">
            <a:xfrm>
              <a:off x="27051" y="4422"/>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ts val="500"/>
                </a:spcBef>
                <a:spcAft>
                  <a:spcPts val="1000"/>
                </a:spcAft>
                <a:buFontTx/>
                <a:buNone/>
              </a:pPr>
              <a:r>
                <a:rPr lang="en-US" altLang="en-US" sz="1100" b="0" dirty="0">
                  <a:solidFill>
                    <a:srgbClr val="FFFFFF"/>
                  </a:solidFill>
                  <a:latin typeface="Calibri" pitchFamily="34" charset="0"/>
                </a:rPr>
                <a:t> </a:t>
              </a:r>
              <a:endParaRPr lang="en-US" altLang="en-US" sz="1800" b="0" dirty="0">
                <a:solidFill>
                  <a:schemeClr val="tx1"/>
                </a:solidFill>
              </a:endParaRPr>
            </a:p>
          </p:txBody>
        </p:sp>
      </p:grpSp>
      <p:sp>
        <p:nvSpPr>
          <p:cNvPr id="20" name="Rounded Rectangle 105"/>
          <p:cNvSpPr>
            <a:spLocks noChangeArrowheads="1"/>
          </p:cNvSpPr>
          <p:nvPr/>
        </p:nvSpPr>
        <p:spPr bwMode="auto">
          <a:xfrm>
            <a:off x="4648200" y="2925762"/>
            <a:ext cx="2462213" cy="73183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3200" dirty="0">
              <a:solidFill>
                <a:schemeClr val="tx1"/>
              </a:solidFill>
            </a:endParaRPr>
          </a:p>
        </p:txBody>
      </p:sp>
      <p:sp>
        <p:nvSpPr>
          <p:cNvPr id="21" name="Rounded Rectangle 105"/>
          <p:cNvSpPr>
            <a:spLocks noChangeArrowheads="1"/>
          </p:cNvSpPr>
          <p:nvPr/>
        </p:nvSpPr>
        <p:spPr bwMode="auto">
          <a:xfrm>
            <a:off x="4648200" y="4114800"/>
            <a:ext cx="2462213" cy="73183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3200" dirty="0">
              <a:solidFill>
                <a:schemeClr val="tx1"/>
              </a:solidFill>
            </a:endParaRPr>
          </a:p>
        </p:txBody>
      </p:sp>
      <p:sp>
        <p:nvSpPr>
          <p:cNvPr id="22" name="Rounded Rectangle 105"/>
          <p:cNvSpPr>
            <a:spLocks noChangeArrowheads="1"/>
          </p:cNvSpPr>
          <p:nvPr/>
        </p:nvSpPr>
        <p:spPr bwMode="auto">
          <a:xfrm>
            <a:off x="4648200" y="5257800"/>
            <a:ext cx="2462213" cy="73183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3200" dirty="0">
              <a:solidFill>
                <a:schemeClr val="tx1"/>
              </a:solidFill>
            </a:endParaRPr>
          </a:p>
        </p:txBody>
      </p:sp>
    </p:spTree>
    <p:extLst>
      <p:ext uri="{BB962C8B-B14F-4D97-AF65-F5344CB8AC3E}">
        <p14:creationId xmlns:p14="http://schemas.microsoft.com/office/powerpoint/2010/main" val="1026502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1"/>
                                        </p:tgtEl>
                                        <p:attrNameLst>
                                          <p:attrName>ppt_x</p:attrName>
                                        </p:attrNameLst>
                                      </p:cBhvr>
                                      <p:tavLst>
                                        <p:tav tm="0">
                                          <p:val>
                                            <p:strVal val="ppt_x"/>
                                          </p:val>
                                        </p:tav>
                                        <p:tav tm="100000">
                                          <p:val>
                                            <p:strVal val="ppt_x"/>
                                          </p:val>
                                        </p:tav>
                                      </p:tavLst>
                                    </p:anim>
                                    <p:anim calcmode="lin" valueType="num">
                                      <p:cBhvr additive="base">
                                        <p:cTn id="13" dur="500"/>
                                        <p:tgtEl>
                                          <p:spTgt spid="21"/>
                                        </p:tgtEl>
                                        <p:attrNameLst>
                                          <p:attrName>ppt_y</p:attrName>
                                        </p:attrNameLst>
                                      </p:cBhvr>
                                      <p:tavLst>
                                        <p:tav tm="0">
                                          <p:val>
                                            <p:strVal val="ppt_y"/>
                                          </p:val>
                                        </p:tav>
                                        <p:tav tm="100000">
                                          <p:val>
                                            <p:strVal val="1+ppt_h/2"/>
                                          </p:val>
                                        </p:tav>
                                      </p:tavLst>
                                    </p:anim>
                                    <p:set>
                                      <p:cBhvr>
                                        <p:cTn id="14" dur="1" fill="hold">
                                          <p:stCondLst>
                                            <p:cond delay="499"/>
                                          </p:stCondLst>
                                        </p:cTn>
                                        <p:tgtEl>
                                          <p:spTgt spid="2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2"/>
                                        </p:tgtEl>
                                        <p:attrNameLst>
                                          <p:attrName>ppt_x</p:attrName>
                                        </p:attrNameLst>
                                      </p:cBhvr>
                                      <p:tavLst>
                                        <p:tav tm="0">
                                          <p:val>
                                            <p:strVal val="ppt_x"/>
                                          </p:val>
                                        </p:tav>
                                        <p:tav tm="100000">
                                          <p:val>
                                            <p:strVal val="ppt_x"/>
                                          </p:val>
                                        </p:tav>
                                      </p:tavLst>
                                    </p:anim>
                                    <p:anim calcmode="lin" valueType="num">
                                      <p:cBhvr additive="base">
                                        <p:cTn id="19" dur="500"/>
                                        <p:tgtEl>
                                          <p:spTgt spid="22"/>
                                        </p:tgtEl>
                                        <p:attrNameLst>
                                          <p:attrName>ppt_y</p:attrName>
                                        </p:attrNameLst>
                                      </p:cBhvr>
                                      <p:tavLst>
                                        <p:tav tm="0">
                                          <p:val>
                                            <p:strVal val="ppt_y"/>
                                          </p:val>
                                        </p:tav>
                                        <p:tav tm="100000">
                                          <p:val>
                                            <p:strVal val="1+ppt_h/2"/>
                                          </p:val>
                                        </p:tav>
                                      </p:tavLst>
                                    </p:anim>
                                    <p:set>
                                      <p:cBhvr>
                                        <p:cTn id="2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1143000"/>
          </a:xfrm>
        </p:spPr>
        <p:txBody>
          <a:bodyPr>
            <a:normAutofit fontScale="90000"/>
          </a:bodyPr>
          <a:lstStyle/>
          <a:p>
            <a:r>
              <a:rPr lang="en-US" altLang="en-US" sz="3200" dirty="0" smtClean="0">
                <a:ea typeface="ＭＳ Ｐゴシック" pitchFamily="34" charset="-128"/>
              </a:rPr>
              <a:t>Instructional Shift #2:</a:t>
            </a:r>
            <a:br>
              <a:rPr lang="en-US" altLang="en-US" sz="3200" dirty="0" smtClean="0">
                <a:ea typeface="ＭＳ Ｐゴシック" pitchFamily="34" charset="-128"/>
              </a:rPr>
            </a:br>
            <a:r>
              <a:rPr lang="en-US" altLang="en-US" sz="3200" dirty="0" smtClean="0">
                <a:ea typeface="ＭＳ Ｐゴシック" pitchFamily="34" charset="-128"/>
              </a:rPr>
              <a:t>Foster Student Inquiry, Collaboration, and Informed Action</a:t>
            </a:r>
          </a:p>
        </p:txBody>
      </p:sp>
      <p:sp>
        <p:nvSpPr>
          <p:cNvPr id="2457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3FB2C60E-4E74-4857-824F-73D0D2609048}" type="slidenum">
              <a:rPr lang="en-US" altLang="en-US" sz="1400" b="0" smtClean="0">
                <a:solidFill>
                  <a:srgbClr val="FFFFFF"/>
                </a:solidFill>
                <a:latin typeface="CartoGothic Std" pitchFamily="34" charset="0"/>
              </a:rPr>
              <a:pPr eaLnBrk="1" hangingPunct="1">
                <a:spcBef>
                  <a:spcPct val="0"/>
                </a:spcBef>
                <a:buFontTx/>
                <a:buNone/>
              </a:pPr>
              <a:t>13</a:t>
            </a:fld>
            <a:endParaRPr lang="en-US" altLang="en-US" sz="1400" b="0" dirty="0" smtClean="0">
              <a:solidFill>
                <a:srgbClr val="FFFFFF"/>
              </a:solidFill>
              <a:latin typeface="CartoGothic Std" pitchFamily="34" charset="0"/>
            </a:endParaRPr>
          </a:p>
        </p:txBody>
      </p:sp>
      <p:grpSp>
        <p:nvGrpSpPr>
          <p:cNvPr id="24580" name="Group 1"/>
          <p:cNvGrpSpPr>
            <a:grpSpLocks/>
          </p:cNvGrpSpPr>
          <p:nvPr/>
        </p:nvGrpSpPr>
        <p:grpSpPr bwMode="auto">
          <a:xfrm>
            <a:off x="1371600" y="1676400"/>
            <a:ext cx="6505575" cy="4495800"/>
            <a:chOff x="0" y="0"/>
            <a:chExt cx="43719" cy="24860"/>
          </a:xfrm>
        </p:grpSpPr>
        <p:sp>
          <p:nvSpPr>
            <p:cNvPr id="24584" name="Rounded Rectangle 120"/>
            <p:cNvSpPr>
              <a:spLocks noChangeArrowheads="1"/>
            </p:cNvSpPr>
            <p:nvPr/>
          </p:nvSpPr>
          <p:spPr bwMode="auto">
            <a:xfrm>
              <a:off x="0" y="0"/>
              <a:ext cx="20878" cy="4603"/>
            </a:xfrm>
            <a:prstGeom prst="roundRect">
              <a:avLst>
                <a:gd name="adj" fmla="val 16667"/>
              </a:avLst>
            </a:prstGeom>
            <a:solidFill>
              <a:srgbClr val="C0504D"/>
            </a:solidFill>
            <a:ln w="25400">
              <a:solidFill>
                <a:srgbClr val="C0504D"/>
              </a:solidFill>
              <a:round/>
              <a:headEnd/>
              <a:tailEnd/>
            </a:ln>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4400" dirty="0">
                  <a:solidFill>
                    <a:srgbClr val="000000"/>
                  </a:solidFill>
                  <a:latin typeface="Calibri" pitchFamily="34" charset="0"/>
                </a:rPr>
                <a:t>From</a:t>
              </a:r>
              <a:endParaRPr lang="en-US" altLang="en-US" sz="4400" b="0" dirty="0">
                <a:solidFill>
                  <a:schemeClr val="tx1"/>
                </a:solidFill>
              </a:endParaRPr>
            </a:p>
          </p:txBody>
        </p:sp>
        <p:sp>
          <p:nvSpPr>
            <p:cNvPr id="24585" name="Rounded Rectangle 121"/>
            <p:cNvSpPr>
              <a:spLocks noChangeArrowheads="1"/>
            </p:cNvSpPr>
            <p:nvPr/>
          </p:nvSpPr>
          <p:spPr bwMode="auto">
            <a:xfrm>
              <a:off x="22555" y="0"/>
              <a:ext cx="20879" cy="4603"/>
            </a:xfrm>
            <a:prstGeom prst="roundRect">
              <a:avLst>
                <a:gd name="adj" fmla="val 16667"/>
              </a:avLst>
            </a:prstGeom>
            <a:solidFill>
              <a:srgbClr val="C0504D"/>
            </a:solidFill>
            <a:ln w="25400">
              <a:solidFill>
                <a:srgbClr val="C0504D"/>
              </a:solidFill>
              <a:round/>
              <a:headEnd/>
              <a:tailEnd/>
            </a:ln>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4400" dirty="0">
                  <a:solidFill>
                    <a:srgbClr val="000000"/>
                  </a:solidFill>
                  <a:latin typeface="Calibri" pitchFamily="34" charset="0"/>
                </a:rPr>
                <a:t>To</a:t>
              </a:r>
              <a:endParaRPr lang="en-US" altLang="en-US" sz="4400" b="0" dirty="0">
                <a:solidFill>
                  <a:schemeClr val="tx1"/>
                </a:solidFill>
              </a:endParaRPr>
            </a:p>
          </p:txBody>
        </p:sp>
        <p:sp>
          <p:nvSpPr>
            <p:cNvPr id="24586" name="Rounded Rectangle 122"/>
            <p:cNvSpPr>
              <a:spLocks noChangeArrowheads="1"/>
            </p:cNvSpPr>
            <p:nvPr/>
          </p:nvSpPr>
          <p:spPr bwMode="auto">
            <a:xfrm>
              <a:off x="0" y="6762"/>
              <a:ext cx="20878"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Teacher as Disseminator</a:t>
              </a:r>
              <a:endParaRPr lang="en-US" altLang="en-US" sz="4800" b="0" dirty="0">
                <a:solidFill>
                  <a:schemeClr val="tx1"/>
                </a:solidFill>
              </a:endParaRPr>
            </a:p>
          </p:txBody>
        </p:sp>
        <p:sp>
          <p:nvSpPr>
            <p:cNvPr id="24587" name="Rounded Rectangle 123"/>
            <p:cNvSpPr>
              <a:spLocks noChangeArrowheads="1"/>
            </p:cNvSpPr>
            <p:nvPr/>
          </p:nvSpPr>
          <p:spPr bwMode="auto">
            <a:xfrm>
              <a:off x="0" y="13525"/>
              <a:ext cx="20878"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Students Learn Facts from Textbook</a:t>
              </a:r>
              <a:endParaRPr lang="en-US" altLang="en-US" sz="4800" b="0" dirty="0">
                <a:solidFill>
                  <a:schemeClr val="tx1"/>
                </a:solidFill>
              </a:endParaRPr>
            </a:p>
          </p:txBody>
        </p:sp>
        <p:sp>
          <p:nvSpPr>
            <p:cNvPr id="24588" name="Rounded Rectangle 124"/>
            <p:cNvSpPr>
              <a:spLocks noChangeArrowheads="1"/>
            </p:cNvSpPr>
            <p:nvPr/>
          </p:nvSpPr>
          <p:spPr bwMode="auto">
            <a:xfrm>
              <a:off x="0" y="20256"/>
              <a:ext cx="20878"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Students Retell Interpretations</a:t>
              </a:r>
              <a:endParaRPr lang="en-US" altLang="en-US" sz="4800" b="0" dirty="0">
                <a:solidFill>
                  <a:schemeClr val="tx1"/>
                </a:solidFill>
              </a:endParaRPr>
            </a:p>
          </p:txBody>
        </p:sp>
        <p:sp>
          <p:nvSpPr>
            <p:cNvPr id="24589" name="Rounded Rectangle 125"/>
            <p:cNvSpPr>
              <a:spLocks noChangeArrowheads="1"/>
            </p:cNvSpPr>
            <p:nvPr/>
          </p:nvSpPr>
          <p:spPr bwMode="auto">
            <a:xfrm>
              <a:off x="22555" y="13525"/>
              <a:ext cx="20879"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000" dirty="0">
                  <a:solidFill>
                    <a:srgbClr val="000000"/>
                  </a:solidFill>
                  <a:latin typeface="Calibri" pitchFamily="34" charset="0"/>
                </a:rPr>
                <a:t>Students Investigate the Social Sciences Using Multiple Sources</a:t>
              </a:r>
              <a:endParaRPr lang="en-US" altLang="en-US" sz="4400" b="0" dirty="0">
                <a:solidFill>
                  <a:schemeClr val="tx1"/>
                </a:solidFill>
              </a:endParaRPr>
            </a:p>
          </p:txBody>
        </p:sp>
        <p:sp>
          <p:nvSpPr>
            <p:cNvPr id="24590" name="Rounded Rectangle 126"/>
            <p:cNvSpPr>
              <a:spLocks noChangeArrowheads="1"/>
            </p:cNvSpPr>
            <p:nvPr/>
          </p:nvSpPr>
          <p:spPr bwMode="auto">
            <a:xfrm>
              <a:off x="22840" y="6762"/>
              <a:ext cx="20879"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Teacher as Facilitator of Investigation</a:t>
              </a:r>
              <a:endParaRPr lang="en-US" altLang="en-US" sz="4800" b="0" dirty="0">
                <a:solidFill>
                  <a:schemeClr val="tx1"/>
                </a:solidFill>
              </a:endParaRPr>
            </a:p>
          </p:txBody>
        </p:sp>
        <p:sp>
          <p:nvSpPr>
            <p:cNvPr id="24591" name="Rounded Rectangle 127"/>
            <p:cNvSpPr>
              <a:spLocks noChangeArrowheads="1"/>
            </p:cNvSpPr>
            <p:nvPr/>
          </p:nvSpPr>
          <p:spPr bwMode="auto">
            <a:xfrm>
              <a:off x="22555" y="20256"/>
              <a:ext cx="20879" cy="4604"/>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000" dirty="0">
                  <a:solidFill>
                    <a:srgbClr val="000000"/>
                  </a:solidFill>
                  <a:latin typeface="Calibri" pitchFamily="34" charset="0"/>
                </a:rPr>
                <a:t>Students Construct Interpretations and Communicate Conclusions</a:t>
              </a:r>
              <a:endParaRPr lang="en-US" altLang="en-US" sz="4400" b="0" dirty="0">
                <a:solidFill>
                  <a:schemeClr val="tx1"/>
                </a:solidFill>
              </a:endParaRPr>
            </a:p>
          </p:txBody>
        </p:sp>
        <p:sp>
          <p:nvSpPr>
            <p:cNvPr id="24592" name="Down Arrow 128"/>
            <p:cNvSpPr>
              <a:spLocks noChangeArrowheads="1"/>
            </p:cNvSpPr>
            <p:nvPr/>
          </p:nvSpPr>
          <p:spPr bwMode="auto">
            <a:xfrm>
              <a:off x="9620" y="5000"/>
              <a:ext cx="1631" cy="1477"/>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sp>
          <p:nvSpPr>
            <p:cNvPr id="24593" name="Down Arrow 129"/>
            <p:cNvSpPr>
              <a:spLocks noChangeArrowheads="1"/>
            </p:cNvSpPr>
            <p:nvPr/>
          </p:nvSpPr>
          <p:spPr bwMode="auto">
            <a:xfrm>
              <a:off x="9620" y="11676"/>
              <a:ext cx="1631" cy="1476"/>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sp>
          <p:nvSpPr>
            <p:cNvPr id="24594" name="Down Arrow 130"/>
            <p:cNvSpPr>
              <a:spLocks noChangeArrowheads="1"/>
            </p:cNvSpPr>
            <p:nvPr/>
          </p:nvSpPr>
          <p:spPr bwMode="auto">
            <a:xfrm>
              <a:off x="9620" y="18335"/>
              <a:ext cx="1631" cy="1476"/>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sp>
          <p:nvSpPr>
            <p:cNvPr id="24595" name="Down Arrow 131"/>
            <p:cNvSpPr>
              <a:spLocks noChangeArrowheads="1"/>
            </p:cNvSpPr>
            <p:nvPr/>
          </p:nvSpPr>
          <p:spPr bwMode="auto">
            <a:xfrm>
              <a:off x="32277" y="5286"/>
              <a:ext cx="1632" cy="1476"/>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sp>
          <p:nvSpPr>
            <p:cNvPr id="24596" name="Down Arrow 132"/>
            <p:cNvSpPr>
              <a:spLocks noChangeArrowheads="1"/>
            </p:cNvSpPr>
            <p:nvPr/>
          </p:nvSpPr>
          <p:spPr bwMode="auto">
            <a:xfrm>
              <a:off x="32277" y="11937"/>
              <a:ext cx="1632" cy="1477"/>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sp>
          <p:nvSpPr>
            <p:cNvPr id="24597" name="Down Arrow 133"/>
            <p:cNvSpPr>
              <a:spLocks noChangeArrowheads="1"/>
            </p:cNvSpPr>
            <p:nvPr/>
          </p:nvSpPr>
          <p:spPr bwMode="auto">
            <a:xfrm>
              <a:off x="32277" y="18565"/>
              <a:ext cx="1632" cy="1477"/>
            </a:xfrm>
            <a:prstGeom prst="downArrow">
              <a:avLst>
                <a:gd name="adj1" fmla="val 50000"/>
                <a:gd name="adj2" fmla="val 50000"/>
              </a:avLst>
            </a:prstGeom>
            <a:solidFill>
              <a:srgbClr val="F2DBDB"/>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endParaRPr lang="en-US" altLang="en-US" sz="1800" b="0" dirty="0">
                <a:solidFill>
                  <a:schemeClr val="tx1"/>
                </a:solidFill>
              </a:endParaRPr>
            </a:p>
          </p:txBody>
        </p:sp>
      </p:grpSp>
      <p:sp>
        <p:nvSpPr>
          <p:cNvPr id="20" name="Rounded Rectangle 126"/>
          <p:cNvSpPr>
            <a:spLocks noChangeArrowheads="1"/>
          </p:cNvSpPr>
          <p:nvPr/>
        </p:nvSpPr>
        <p:spPr bwMode="auto">
          <a:xfrm>
            <a:off x="4800600" y="2895600"/>
            <a:ext cx="3106738" cy="831850"/>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4800" b="0" dirty="0">
              <a:solidFill>
                <a:schemeClr val="tx1"/>
              </a:solidFill>
            </a:endParaRPr>
          </a:p>
        </p:txBody>
      </p:sp>
      <p:sp>
        <p:nvSpPr>
          <p:cNvPr id="21" name="Rounded Rectangle 126"/>
          <p:cNvSpPr>
            <a:spLocks noChangeArrowheads="1"/>
          </p:cNvSpPr>
          <p:nvPr/>
        </p:nvSpPr>
        <p:spPr bwMode="auto">
          <a:xfrm>
            <a:off x="4724400" y="4114800"/>
            <a:ext cx="3106738" cy="831850"/>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4800" b="0" dirty="0">
              <a:solidFill>
                <a:schemeClr val="tx1"/>
              </a:solidFill>
            </a:endParaRPr>
          </a:p>
        </p:txBody>
      </p:sp>
      <p:sp>
        <p:nvSpPr>
          <p:cNvPr id="22" name="Rounded Rectangle 126"/>
          <p:cNvSpPr>
            <a:spLocks noChangeArrowheads="1"/>
          </p:cNvSpPr>
          <p:nvPr/>
        </p:nvSpPr>
        <p:spPr bwMode="auto">
          <a:xfrm>
            <a:off x="4724400" y="5334000"/>
            <a:ext cx="3106738" cy="831850"/>
          </a:xfrm>
          <a:prstGeom prst="roundRect">
            <a:avLst>
              <a:gd name="adj" fmla="val 16667"/>
            </a:avLst>
          </a:prstGeom>
          <a:solidFill>
            <a:srgbClr val="E5B8B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ts val="500"/>
              </a:spcBef>
              <a:spcAft>
                <a:spcPts val="500"/>
              </a:spcAft>
              <a:buFontTx/>
              <a:buNone/>
            </a:pPr>
            <a:r>
              <a:rPr lang="en-US" altLang="en-US" sz="2400" dirty="0">
                <a:solidFill>
                  <a:srgbClr val="000000"/>
                </a:solidFill>
                <a:latin typeface="Calibri" pitchFamily="34" charset="0"/>
              </a:rPr>
              <a:t>????</a:t>
            </a:r>
            <a:endParaRPr lang="en-US" altLang="en-US" sz="4800" b="0" dirty="0">
              <a:solidFill>
                <a:schemeClr val="tx1"/>
              </a:solidFill>
            </a:endParaRPr>
          </a:p>
        </p:txBody>
      </p:sp>
    </p:spTree>
    <p:extLst>
      <p:ext uri="{BB962C8B-B14F-4D97-AF65-F5344CB8AC3E}">
        <p14:creationId xmlns:p14="http://schemas.microsoft.com/office/powerpoint/2010/main" val="190362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1"/>
                                        </p:tgtEl>
                                        <p:attrNameLst>
                                          <p:attrName>ppt_x</p:attrName>
                                        </p:attrNameLst>
                                      </p:cBhvr>
                                      <p:tavLst>
                                        <p:tav tm="0">
                                          <p:val>
                                            <p:strVal val="ppt_x"/>
                                          </p:val>
                                        </p:tav>
                                        <p:tav tm="100000">
                                          <p:val>
                                            <p:strVal val="ppt_x"/>
                                          </p:val>
                                        </p:tav>
                                      </p:tavLst>
                                    </p:anim>
                                    <p:anim calcmode="lin" valueType="num">
                                      <p:cBhvr additive="base">
                                        <p:cTn id="13" dur="500"/>
                                        <p:tgtEl>
                                          <p:spTgt spid="21"/>
                                        </p:tgtEl>
                                        <p:attrNameLst>
                                          <p:attrName>ppt_y</p:attrName>
                                        </p:attrNameLst>
                                      </p:cBhvr>
                                      <p:tavLst>
                                        <p:tav tm="0">
                                          <p:val>
                                            <p:strVal val="ppt_y"/>
                                          </p:val>
                                        </p:tav>
                                        <p:tav tm="100000">
                                          <p:val>
                                            <p:strVal val="1+ppt_h/2"/>
                                          </p:val>
                                        </p:tav>
                                      </p:tavLst>
                                    </p:anim>
                                    <p:set>
                                      <p:cBhvr>
                                        <p:cTn id="14" dur="1" fill="hold">
                                          <p:stCondLst>
                                            <p:cond delay="499"/>
                                          </p:stCondLst>
                                        </p:cTn>
                                        <p:tgtEl>
                                          <p:spTgt spid="2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2"/>
                                        </p:tgtEl>
                                        <p:attrNameLst>
                                          <p:attrName>ppt_x</p:attrName>
                                        </p:attrNameLst>
                                      </p:cBhvr>
                                      <p:tavLst>
                                        <p:tav tm="0">
                                          <p:val>
                                            <p:strVal val="ppt_x"/>
                                          </p:val>
                                        </p:tav>
                                        <p:tav tm="100000">
                                          <p:val>
                                            <p:strVal val="ppt_x"/>
                                          </p:val>
                                        </p:tav>
                                      </p:tavLst>
                                    </p:anim>
                                    <p:anim calcmode="lin" valueType="num">
                                      <p:cBhvr additive="base">
                                        <p:cTn id="19" dur="500"/>
                                        <p:tgtEl>
                                          <p:spTgt spid="22"/>
                                        </p:tgtEl>
                                        <p:attrNameLst>
                                          <p:attrName>ppt_y</p:attrName>
                                        </p:attrNameLst>
                                      </p:cBhvr>
                                      <p:tavLst>
                                        <p:tav tm="0">
                                          <p:val>
                                            <p:strVal val="ppt_y"/>
                                          </p:val>
                                        </p:tav>
                                        <p:tav tm="100000">
                                          <p:val>
                                            <p:strVal val="1+ppt_h/2"/>
                                          </p:val>
                                        </p:tav>
                                      </p:tavLst>
                                    </p:anim>
                                    <p:set>
                                      <p:cBhvr>
                                        <p:cTn id="2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304800"/>
            <a:ext cx="8839200" cy="1219200"/>
          </a:xfrm>
        </p:spPr>
        <p:txBody>
          <a:bodyPr>
            <a:normAutofit/>
          </a:bodyPr>
          <a:lstStyle/>
          <a:p>
            <a:r>
              <a:rPr lang="en-US" altLang="en-US" sz="3600" dirty="0" smtClean="0">
                <a:ea typeface="ＭＳ Ｐゴシック" pitchFamily="34" charset="-128"/>
              </a:rPr>
              <a:t>Instructional Shift #3: </a:t>
            </a:r>
            <a:br>
              <a:rPr lang="en-US" altLang="en-US" sz="3600" dirty="0" smtClean="0">
                <a:ea typeface="ＭＳ Ｐゴシック" pitchFamily="34" charset="-128"/>
              </a:rPr>
            </a:br>
            <a:r>
              <a:rPr lang="en-US" altLang="en-US" sz="3600" dirty="0" smtClean="0">
                <a:ea typeface="ＭＳ Ｐゴシック" pitchFamily="34" charset="-128"/>
              </a:rPr>
              <a:t>Integrate Content and Skills Purposefully</a:t>
            </a:r>
          </a:p>
        </p:txBody>
      </p:sp>
      <p:sp>
        <p:nvSpPr>
          <p:cNvPr id="2662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5AB5B282-14EC-40E3-B286-BE0062F2CFEE}" type="slidenum">
              <a:rPr lang="en-US" altLang="en-US" sz="1400" b="0" smtClean="0">
                <a:solidFill>
                  <a:srgbClr val="FFFFFF"/>
                </a:solidFill>
                <a:latin typeface="CartoGothic Std" pitchFamily="34" charset="0"/>
              </a:rPr>
              <a:pPr eaLnBrk="1" hangingPunct="1">
                <a:spcBef>
                  <a:spcPct val="0"/>
                </a:spcBef>
                <a:buFontTx/>
                <a:buNone/>
              </a:pPr>
              <a:t>14</a:t>
            </a:fld>
            <a:endParaRPr lang="en-US" altLang="en-US" sz="1400" b="0" dirty="0" smtClean="0">
              <a:solidFill>
                <a:srgbClr val="FFFFFF"/>
              </a:solidFill>
              <a:latin typeface="CartoGothic St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80939849"/>
              </p:ext>
            </p:extLst>
          </p:nvPr>
        </p:nvGraphicFramePr>
        <p:xfrm>
          <a:off x="304800" y="1598851"/>
          <a:ext cx="7696200" cy="4496356"/>
        </p:xfrm>
        <a:graphic>
          <a:graphicData uri="http://schemas.openxmlformats.org/drawingml/2006/table">
            <a:tbl>
              <a:tblPr/>
              <a:tblGrid>
                <a:gridCol w="3845211"/>
                <a:gridCol w="3850989"/>
              </a:tblGrid>
              <a:tr h="844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FROM A Social Studies Classroom Where…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TO A Social Studies Classroom </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Where…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121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experience an additional nonfiction reading class or textbook focused instruction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learn to read, discuss, and write like social scientists</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121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develop literacy skills and social studies practices separately</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develop disciplinary literacy skills and social science practices in tandem</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2145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learn content knowledge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ＭＳ Ｐゴシック" pitchFamily="-1" charset="-128"/>
                        </a:rPr>
                        <a:t>Students integrate and apply concepts, skills, and content knowledge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190802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19100" y="1219200"/>
            <a:ext cx="7810500" cy="4525963"/>
          </a:xfrm>
        </p:spPr>
        <p:txBody>
          <a:bodyPr>
            <a:normAutofit lnSpcReduction="10000"/>
          </a:bodyPr>
          <a:lstStyle/>
          <a:p>
            <a:pPr marL="0" indent="0">
              <a:buFontTx/>
              <a:buNone/>
            </a:pPr>
            <a:endParaRPr lang="en-US" altLang="en-US" sz="2400" dirty="0" smtClean="0">
              <a:solidFill>
                <a:srgbClr val="606060"/>
              </a:solidFill>
            </a:endParaRPr>
          </a:p>
          <a:p>
            <a:pPr marL="0" indent="0">
              <a:buFontTx/>
              <a:buNone/>
            </a:pPr>
            <a:r>
              <a:rPr lang="en-US" altLang="en-US" sz="2400" dirty="0" smtClean="0">
                <a:solidFill>
                  <a:srgbClr val="606060"/>
                </a:solidFill>
              </a:rPr>
              <a:t>“The content, skills, and social studies practices in the New York State K-12 Social Studies Framework must be built across grades K-12 for students to be successful on the social studies assessments required for a diploma. </a:t>
            </a:r>
          </a:p>
          <a:p>
            <a:pPr marL="0" indent="0">
              <a:buFontTx/>
              <a:buNone/>
            </a:pPr>
            <a:r>
              <a:rPr lang="en-US" altLang="en-US" sz="2400" dirty="0" smtClean="0">
                <a:solidFill>
                  <a:srgbClr val="606060"/>
                </a:solidFill>
              </a:rPr>
              <a:t>Instruction in ELA modules that incorporate social studies topics does not replace instruction in social studies, particularly in the development of social studies practices. </a:t>
            </a:r>
          </a:p>
          <a:p>
            <a:pPr marL="0" indent="0">
              <a:buFontTx/>
              <a:buNone/>
            </a:pPr>
            <a:r>
              <a:rPr lang="en-US" altLang="en-US" sz="2400" dirty="0" smtClean="0">
                <a:solidFill>
                  <a:srgbClr val="AC04A0"/>
                </a:solidFill>
              </a:rPr>
              <a:t>All teachers of social studies in all grades should review the social studies practices, as well as the common core literacy skills for their courses, and incorporate them, along with content, into their instruction.</a:t>
            </a:r>
            <a:r>
              <a:rPr lang="en-US" altLang="en-US" sz="2400" dirty="0" smtClean="0">
                <a:solidFill>
                  <a:srgbClr val="606060"/>
                </a:solidFill>
              </a:rPr>
              <a:t>”</a:t>
            </a:r>
          </a:p>
        </p:txBody>
      </p:sp>
      <p:sp>
        <p:nvSpPr>
          <p:cNvPr id="10244" name="TextBox 2"/>
          <p:cNvSpPr txBox="1">
            <a:spLocks noChangeArrowheads="1"/>
          </p:cNvSpPr>
          <p:nvPr/>
        </p:nvSpPr>
        <p:spPr bwMode="auto">
          <a:xfrm>
            <a:off x="1752600" y="304800"/>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700" b="1">
                <a:solidFill>
                  <a:srgbClr val="606060"/>
                </a:solidFill>
                <a:latin typeface="Arial" pitchFamily="34" charset="0"/>
                <a:ea typeface="MS PGothic" pitchFamily="34" charset="-128"/>
                <a:cs typeface="Verdana" pitchFamily="34" charset="0"/>
              </a:defRPr>
            </a:lvl1pPr>
            <a:lvl2pPr marL="742950" indent="-28575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r>
              <a:rPr lang="en-US" altLang="en-US" sz="4000" b="0" dirty="0">
                <a:solidFill>
                  <a:schemeClr val="tx1"/>
                </a:solidFill>
              </a:rPr>
              <a:t>From the </a:t>
            </a:r>
            <a:r>
              <a:rPr lang="en-US" altLang="en-US" sz="4000" b="0" dirty="0" smtClean="0">
                <a:solidFill>
                  <a:schemeClr val="tx1"/>
                </a:solidFill>
              </a:rPr>
              <a:t>Field Memo</a:t>
            </a:r>
          </a:p>
          <a:p>
            <a:pPr algn="ctr" eaLnBrk="1" hangingPunct="1">
              <a:spcBef>
                <a:spcPct val="0"/>
              </a:spcBef>
              <a:buFontTx/>
              <a:buNone/>
            </a:pPr>
            <a:r>
              <a:rPr lang="en-US" altLang="en-US" sz="1600" b="0" dirty="0" smtClean="0">
                <a:solidFill>
                  <a:schemeClr val="tx1"/>
                </a:solidFill>
              </a:rPr>
              <a:t>March 3, 2015 Candace Shyer</a:t>
            </a:r>
            <a:endParaRPr lang="en-US" altLang="en-US" sz="1600" b="0" dirty="0">
              <a:solidFill>
                <a:schemeClr val="tx1"/>
              </a:solidFill>
            </a:endParaRPr>
          </a:p>
        </p:txBody>
      </p:sp>
    </p:spTree>
    <p:extLst>
      <p:ext uri="{BB962C8B-B14F-4D97-AF65-F5344CB8AC3E}">
        <p14:creationId xmlns:p14="http://schemas.microsoft.com/office/powerpoint/2010/main" val="2444957464"/>
      </p:ext>
    </p:extLst>
  </p:cSld>
  <p:clrMapOvr>
    <a:masterClrMapping/>
  </p:clrMapOvr>
  <p:transition spd="slow" advTm="1127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shifts mean for</a:t>
            </a:r>
            <a:br>
              <a:rPr lang="en-US" dirty="0" smtClean="0"/>
            </a:br>
            <a:r>
              <a:rPr lang="en-US" dirty="0" smtClean="0"/>
              <a:t>instruction?</a:t>
            </a:r>
            <a:endParaRPr lang="en-US" dirty="0"/>
          </a:p>
        </p:txBody>
      </p:sp>
      <p:sp>
        <p:nvSpPr>
          <p:cNvPr id="3" name="Content Placeholder 2"/>
          <p:cNvSpPr>
            <a:spLocks noGrp="1"/>
          </p:cNvSpPr>
          <p:nvPr>
            <p:ph idx="1"/>
          </p:nvPr>
        </p:nvSpPr>
        <p:spPr/>
        <p:txBody>
          <a:bodyPr>
            <a:normAutofit fontScale="85000" lnSpcReduction="20000"/>
          </a:bodyPr>
          <a:lstStyle/>
          <a:p>
            <a:pPr lvl="0">
              <a:buClr>
                <a:srgbClr val="C00000"/>
              </a:buClr>
              <a:defRPr/>
            </a:pPr>
            <a:r>
              <a:rPr lang="en-US" sz="3200" dirty="0" smtClean="0">
                <a:solidFill>
                  <a:prstClr val="black"/>
                </a:solidFill>
                <a:ea typeface="Verdana" panose="020B0604030504040204" pitchFamily="34" charset="0"/>
              </a:rPr>
              <a:t>For each shift discuss:</a:t>
            </a:r>
          </a:p>
          <a:p>
            <a:pPr lvl="1">
              <a:buClr>
                <a:srgbClr val="C00000"/>
              </a:buClr>
              <a:defRPr/>
            </a:pPr>
            <a:r>
              <a:rPr lang="en-US" sz="3200" dirty="0" smtClean="0">
                <a:solidFill>
                  <a:prstClr val="black"/>
                </a:solidFill>
                <a:ea typeface="Verdana" panose="020B0604030504040204" pitchFamily="34" charset="0"/>
              </a:rPr>
              <a:t>What do I notice that is already in place?</a:t>
            </a:r>
            <a:endParaRPr lang="en-US" sz="3200" dirty="0">
              <a:solidFill>
                <a:prstClr val="black"/>
              </a:solidFill>
              <a:ea typeface="Verdana" panose="020B0604030504040204" pitchFamily="34" charset="0"/>
            </a:endParaRPr>
          </a:p>
          <a:p>
            <a:pPr lvl="1">
              <a:buClr>
                <a:srgbClr val="C00000"/>
              </a:buClr>
              <a:defRPr/>
            </a:pPr>
            <a:r>
              <a:rPr lang="en-US" sz="3200" dirty="0" smtClean="0">
                <a:solidFill>
                  <a:prstClr val="black"/>
                </a:solidFill>
                <a:ea typeface="Verdana" panose="020B0604030504040204" pitchFamily="34" charset="0"/>
              </a:rPr>
              <a:t>What is new?</a:t>
            </a:r>
          </a:p>
          <a:p>
            <a:pPr lvl="1">
              <a:buClr>
                <a:srgbClr val="C00000"/>
              </a:buClr>
              <a:defRPr/>
            </a:pPr>
            <a:r>
              <a:rPr lang="en-US" sz="3200" dirty="0" smtClean="0">
                <a:solidFill>
                  <a:prstClr val="black"/>
                </a:solidFill>
                <a:ea typeface="Verdana" panose="020B0604030504040204" pitchFamily="34" charset="0"/>
              </a:rPr>
              <a:t>What are some next steps that can be taken?</a:t>
            </a:r>
          </a:p>
          <a:p>
            <a:pPr lvl="1">
              <a:buClr>
                <a:srgbClr val="C00000"/>
              </a:buClr>
              <a:defRPr/>
            </a:pPr>
            <a:r>
              <a:rPr lang="en-US" sz="3200" dirty="0" smtClean="0">
                <a:solidFill>
                  <a:prstClr val="black"/>
                </a:solidFill>
                <a:ea typeface="Verdana" panose="020B0604030504040204" pitchFamily="34" charset="0"/>
              </a:rPr>
              <a:t>What are some barriers?</a:t>
            </a:r>
            <a:endParaRPr lang="en-US" sz="3200" dirty="0">
              <a:solidFill>
                <a:prstClr val="black"/>
              </a:solidFill>
              <a:ea typeface="Verdana" panose="020B0604030504040204" pitchFamily="34" charset="0"/>
            </a:endParaRPr>
          </a:p>
          <a:p>
            <a:pPr lvl="1">
              <a:buClr>
                <a:srgbClr val="C00000"/>
              </a:buClr>
              <a:defRPr/>
            </a:pPr>
            <a:endParaRPr lang="en-US" sz="2900" dirty="0" smtClean="0">
              <a:solidFill>
                <a:prstClr val="black"/>
              </a:solidFill>
              <a:ea typeface="Verdana" panose="020B0604030504040204" pitchFamily="34" charset="0"/>
            </a:endParaRPr>
          </a:p>
          <a:p>
            <a:pPr lvl="0">
              <a:buClr>
                <a:srgbClr val="C00000"/>
              </a:buClr>
              <a:defRPr/>
            </a:pPr>
            <a:r>
              <a:rPr lang="en-US" sz="3200" dirty="0" smtClean="0">
                <a:solidFill>
                  <a:prstClr val="black"/>
                </a:solidFill>
                <a:ea typeface="Verdana" panose="020B0604030504040204" pitchFamily="34" charset="0"/>
              </a:rPr>
              <a:t>Reminder of Shifts:</a:t>
            </a:r>
            <a:endParaRPr lang="en-US" sz="3200" dirty="0">
              <a:solidFill>
                <a:prstClr val="black"/>
              </a:solidFill>
              <a:ea typeface="Verdana" panose="020B0604030504040204" pitchFamily="34" charset="0"/>
            </a:endParaRPr>
          </a:p>
          <a:p>
            <a:pPr lvl="1">
              <a:buClr>
                <a:srgbClr val="C00000"/>
              </a:buClr>
              <a:defRPr/>
            </a:pPr>
            <a:r>
              <a:rPr lang="en-US" sz="2900" dirty="0" smtClean="0">
                <a:solidFill>
                  <a:prstClr val="black"/>
                </a:solidFill>
                <a:ea typeface="Verdana" panose="020B0604030504040204" pitchFamily="34" charset="0"/>
              </a:rPr>
              <a:t>Focus </a:t>
            </a:r>
            <a:r>
              <a:rPr lang="en-US" sz="2900" dirty="0">
                <a:solidFill>
                  <a:prstClr val="black"/>
                </a:solidFill>
                <a:ea typeface="Verdana" panose="020B0604030504040204" pitchFamily="34" charset="0"/>
              </a:rPr>
              <a:t>on Conceptual </a:t>
            </a:r>
            <a:r>
              <a:rPr lang="en-US" sz="2900" dirty="0" smtClean="0">
                <a:solidFill>
                  <a:prstClr val="black"/>
                </a:solidFill>
                <a:ea typeface="Verdana" panose="020B0604030504040204" pitchFamily="34" charset="0"/>
              </a:rPr>
              <a:t>Understandings</a:t>
            </a:r>
            <a:endParaRPr lang="en-US" sz="2500" dirty="0" smtClean="0">
              <a:solidFill>
                <a:prstClr val="black"/>
              </a:solidFill>
              <a:ea typeface="Verdana" panose="020B0604030504040204" pitchFamily="34" charset="0"/>
            </a:endParaRPr>
          </a:p>
          <a:p>
            <a:pPr lvl="1">
              <a:buClr>
                <a:srgbClr val="C00000"/>
              </a:buClr>
              <a:defRPr/>
            </a:pPr>
            <a:r>
              <a:rPr lang="en-US" sz="3200" dirty="0" smtClean="0">
                <a:solidFill>
                  <a:prstClr val="black"/>
                </a:solidFill>
                <a:ea typeface="Verdana" panose="020B0604030504040204" pitchFamily="34" charset="0"/>
              </a:rPr>
              <a:t>Foster </a:t>
            </a:r>
            <a:r>
              <a:rPr lang="en-US" sz="3200" dirty="0">
                <a:solidFill>
                  <a:prstClr val="black"/>
                </a:solidFill>
                <a:ea typeface="Verdana" panose="020B0604030504040204" pitchFamily="34" charset="0"/>
              </a:rPr>
              <a:t>Student Inquiry, Collaboration, and Informed </a:t>
            </a:r>
            <a:r>
              <a:rPr lang="en-US" sz="3200" dirty="0" smtClean="0">
                <a:solidFill>
                  <a:prstClr val="black"/>
                </a:solidFill>
                <a:ea typeface="Verdana" panose="020B0604030504040204" pitchFamily="34" charset="0"/>
              </a:rPr>
              <a:t>Action</a:t>
            </a:r>
            <a:r>
              <a:rPr lang="en-US" sz="2800" dirty="0" smtClean="0">
                <a:solidFill>
                  <a:prstClr val="black"/>
                </a:solidFill>
                <a:ea typeface="Verdana" panose="020B0604030504040204" pitchFamily="34" charset="0"/>
              </a:rPr>
              <a:t>.</a:t>
            </a:r>
          </a:p>
          <a:p>
            <a:pPr lvl="1">
              <a:buClr>
                <a:srgbClr val="C00000"/>
              </a:buClr>
              <a:defRPr/>
            </a:pPr>
            <a:r>
              <a:rPr lang="en-US" sz="3200" dirty="0" smtClean="0">
                <a:solidFill>
                  <a:prstClr val="black"/>
                </a:solidFill>
                <a:ea typeface="Verdana" panose="020B0604030504040204" pitchFamily="34" charset="0"/>
              </a:rPr>
              <a:t>Integrate </a:t>
            </a:r>
            <a:r>
              <a:rPr lang="en-US" sz="3200" dirty="0">
                <a:solidFill>
                  <a:prstClr val="black"/>
                </a:solidFill>
                <a:ea typeface="Verdana" panose="020B0604030504040204" pitchFamily="34" charset="0"/>
              </a:rPr>
              <a:t>Content and Skills Purposefully</a:t>
            </a:r>
            <a:r>
              <a:rPr lang="en-US" sz="2800" dirty="0" smtClean="0">
                <a:solidFill>
                  <a:prstClr val="black"/>
                </a:solidFill>
                <a:ea typeface="Verdana" panose="020B0604030504040204" pitchFamily="34" charset="0"/>
              </a:rPr>
              <a:t>.</a:t>
            </a:r>
            <a:endParaRPr lang="en-US" sz="2800" dirty="0">
              <a:solidFill>
                <a:prstClr val="black"/>
              </a:solidFill>
              <a:ea typeface="Verdana" panose="020B0604030504040204" pitchFamily="34" charset="0"/>
            </a:endParaRPr>
          </a:p>
        </p:txBody>
      </p:sp>
      <p:sp>
        <p:nvSpPr>
          <p:cNvPr id="4" name="Document"/>
          <p:cNvSpPr>
            <a:spLocks noEditPoints="1" noChangeArrowheads="1"/>
          </p:cNvSpPr>
          <p:nvPr/>
        </p:nvSpPr>
        <p:spPr bwMode="auto">
          <a:xfrm>
            <a:off x="7620000" y="5791200"/>
            <a:ext cx="447675" cy="6000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1</a:t>
            </a:r>
            <a:endParaRPr lang="en-US" dirty="0"/>
          </a:p>
        </p:txBody>
      </p:sp>
    </p:spTree>
    <p:extLst>
      <p:ext uri="{BB962C8B-B14F-4D97-AF65-F5344CB8AC3E}">
        <p14:creationId xmlns:p14="http://schemas.microsoft.com/office/powerpoint/2010/main" val="140137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63388"/>
            <a:ext cx="7648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6185667" y="1524000"/>
            <a:ext cx="2438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62" y="3733800"/>
            <a:ext cx="78009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086475" y="4682358"/>
            <a:ext cx="2095500" cy="388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86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fontScale="90000"/>
          </a:bodyPr>
          <a:lstStyle/>
          <a:p>
            <a:r>
              <a:rPr lang="en-US" altLang="en-US" sz="3200" dirty="0" smtClean="0">
                <a:solidFill>
                  <a:schemeClr val="bg1"/>
                </a:solidFill>
                <a:ea typeface="ＭＳ Ｐゴシック" pitchFamily="34" charset="-128"/>
              </a:rPr>
              <a:t>5 Points of Clarification: </a:t>
            </a:r>
            <a:br>
              <a:rPr lang="en-US" altLang="en-US" sz="3200" dirty="0" smtClean="0">
                <a:solidFill>
                  <a:schemeClr val="bg1"/>
                </a:solidFill>
                <a:ea typeface="ＭＳ Ｐゴシック" pitchFamily="34" charset="-128"/>
              </a:rPr>
            </a:br>
            <a:r>
              <a:rPr lang="en-US" altLang="en-US" sz="3200" b="1" dirty="0" smtClean="0">
                <a:ea typeface="ＭＳ Ｐゴシック" pitchFamily="34" charset="-128"/>
              </a:rPr>
              <a:t>Commissioner’s Regulations changes</a:t>
            </a:r>
            <a:r>
              <a:rPr lang="en-US" altLang="en-US" sz="3200" b="1" dirty="0" smtClean="0">
                <a:solidFill>
                  <a:schemeClr val="bg1"/>
                </a:solidFill>
                <a:ea typeface="ＭＳ Ｐゴシック" pitchFamily="34" charset="-128"/>
              </a:rPr>
              <a:t>, </a:t>
            </a:r>
            <a:br>
              <a:rPr lang="en-US" altLang="en-US" sz="3200" b="1" dirty="0" smtClean="0">
                <a:solidFill>
                  <a:schemeClr val="bg1"/>
                </a:solidFill>
                <a:ea typeface="ＭＳ Ｐゴシック" pitchFamily="34" charset="-128"/>
              </a:rPr>
            </a:br>
            <a:r>
              <a:rPr lang="en-US" altLang="en-US" sz="3200" b="1" dirty="0" smtClean="0">
                <a:solidFill>
                  <a:schemeClr val="bg1"/>
                </a:solidFill>
                <a:ea typeface="ＭＳ Ｐゴシック" pitchFamily="34" charset="-128"/>
              </a:rPr>
              <a:t>Social Studies Regents Exams, and Pathways</a:t>
            </a:r>
            <a:endParaRPr lang="en-US" altLang="en-US" sz="3200" dirty="0" smtClean="0">
              <a:solidFill>
                <a:schemeClr val="bg1"/>
              </a:solidFill>
              <a:ea typeface="ＭＳ Ｐゴシック" pitchFamily="34" charset="-128"/>
            </a:endParaRPr>
          </a:p>
        </p:txBody>
      </p:sp>
      <p:sp>
        <p:nvSpPr>
          <p:cNvPr id="3" name="Content Placeholder 2"/>
          <p:cNvSpPr>
            <a:spLocks noGrp="1"/>
          </p:cNvSpPr>
          <p:nvPr>
            <p:ph idx="1"/>
          </p:nvPr>
        </p:nvSpPr>
        <p:spPr>
          <a:xfrm>
            <a:off x="457200" y="1371600"/>
            <a:ext cx="8229600" cy="4525963"/>
          </a:xfrm>
        </p:spPr>
        <p:txBody>
          <a:bodyPr>
            <a:normAutofit/>
          </a:bodyPr>
          <a:lstStyle/>
          <a:p>
            <a:pPr algn="ctr">
              <a:buFont typeface="Arial" pitchFamily="34" charset="0"/>
              <a:buNone/>
            </a:pPr>
            <a:r>
              <a:rPr lang="en-US" altLang="en-US" sz="2000" b="1" dirty="0" smtClean="0">
                <a:ea typeface="ＭＳ Ｐゴシック" pitchFamily="34" charset="-128"/>
              </a:rPr>
              <a:t>Pathways &amp;  Assessment Changes</a:t>
            </a:r>
          </a:p>
          <a:p>
            <a:pPr>
              <a:buFont typeface="Arial" pitchFamily="34" charset="0"/>
              <a:buNone/>
            </a:pPr>
            <a:endParaRPr lang="en-US" altLang="en-US" sz="2000" b="1" dirty="0">
              <a:ea typeface="ＭＳ Ｐゴシック" pitchFamily="34" charset="-128"/>
            </a:endParaRPr>
          </a:p>
          <a:p>
            <a:pPr>
              <a:buFont typeface="Arial" pitchFamily="34" charset="0"/>
              <a:buNone/>
            </a:pPr>
            <a:r>
              <a:rPr lang="en-US" altLang="en-US" sz="2000" b="1" dirty="0" smtClean="0">
                <a:ea typeface="ＭＳ Ｐゴシック" pitchFamily="34" charset="-128"/>
              </a:rPr>
              <a:t>1.      Commissioner’s Regulations will </a:t>
            </a:r>
            <a:r>
              <a:rPr lang="en-US" altLang="en-US" sz="2000" b="1" u="sng" dirty="0" smtClean="0">
                <a:ea typeface="ＭＳ Ｐゴシック" pitchFamily="34" charset="-128"/>
              </a:rPr>
              <a:t>require</a:t>
            </a:r>
            <a:r>
              <a:rPr lang="en-US" altLang="en-US" sz="2000" b="1" dirty="0" smtClean="0">
                <a:ea typeface="ＭＳ Ｐゴシック" pitchFamily="34" charset="-128"/>
              </a:rPr>
              <a:t> Social Studies sequence of study for Grade 9, Grade 10, Grade 11, Grade 12</a:t>
            </a:r>
          </a:p>
          <a:p>
            <a:pPr>
              <a:buFont typeface="Arial" pitchFamily="34" charset="0"/>
              <a:buNone/>
            </a:pPr>
            <a:r>
              <a:rPr lang="en-US" altLang="en-US" sz="2000" b="1" dirty="0" smtClean="0">
                <a:ea typeface="ＭＳ Ｐゴシック" pitchFamily="34" charset="-128"/>
              </a:rPr>
              <a:t>	 -Grade 9 Global was not required and this change ensures this course of study</a:t>
            </a:r>
          </a:p>
          <a:p>
            <a:pPr>
              <a:buFont typeface="Arial" pitchFamily="34" charset="0"/>
              <a:buNone/>
            </a:pPr>
            <a:r>
              <a:rPr lang="en-US" altLang="en-US" sz="2000" b="1" dirty="0" smtClean="0">
                <a:ea typeface="ＭＳ Ｐゴシック" pitchFamily="34" charset="-128"/>
              </a:rPr>
              <a:t>2.       New Global Regents Exam will assess ONLY 10</a:t>
            </a:r>
            <a:r>
              <a:rPr lang="en-US" altLang="en-US" sz="2000" b="1" baseline="30000" dirty="0" smtClean="0">
                <a:ea typeface="ＭＳ Ｐゴシック" pitchFamily="34" charset="-128"/>
              </a:rPr>
              <a:t>th</a:t>
            </a:r>
            <a:r>
              <a:rPr lang="en-US" altLang="en-US" sz="2000" b="1" dirty="0" smtClean="0">
                <a:ea typeface="ＭＳ Ｐゴシック" pitchFamily="34" charset="-128"/>
              </a:rPr>
              <a:t> grade course (starting June 2018)</a:t>
            </a:r>
          </a:p>
          <a:p>
            <a:pPr>
              <a:buFont typeface="Arial" pitchFamily="34" charset="0"/>
              <a:buNone/>
            </a:pPr>
            <a:r>
              <a:rPr lang="en-US" altLang="en-US" sz="2000" b="1" dirty="0" smtClean="0">
                <a:ea typeface="ＭＳ Ｐゴシック" pitchFamily="34" charset="-128"/>
              </a:rPr>
              <a:t>3.       New US History and Government Regents Exam (starting June 2019)</a:t>
            </a:r>
          </a:p>
          <a:p>
            <a:pPr>
              <a:buFont typeface="Arial" pitchFamily="34" charset="0"/>
              <a:buNone/>
            </a:pPr>
            <a:r>
              <a:rPr lang="en-US" altLang="en-US" sz="2000" b="1" dirty="0" smtClean="0">
                <a:ea typeface="ＭＳ Ｐゴシック" pitchFamily="34" charset="-128"/>
              </a:rPr>
              <a:t>4.        In ALL pathways, all Students earning a Regents Diploma will:</a:t>
            </a:r>
          </a:p>
          <a:p>
            <a:pPr>
              <a:buFont typeface="Arial" pitchFamily="34" charset="0"/>
              <a:buNone/>
            </a:pPr>
            <a:r>
              <a:rPr lang="en-US" altLang="en-US" sz="2000" b="1" dirty="0" smtClean="0">
                <a:ea typeface="ＭＳ Ｐゴシック" pitchFamily="34" charset="-128"/>
              </a:rPr>
              <a:t>	• Take a Balanced Curriculum including: </a:t>
            </a:r>
            <a:r>
              <a:rPr lang="en-US" altLang="en-US" sz="2000" b="1" u="sng" dirty="0" smtClean="0">
                <a:ea typeface="ＭＳ Ｐゴシック" pitchFamily="34" charset="-128"/>
              </a:rPr>
              <a:t>American History</a:t>
            </a:r>
            <a:r>
              <a:rPr lang="en-US" altLang="en-US" sz="2000" b="1" dirty="0" smtClean="0">
                <a:ea typeface="ＭＳ Ｐゴシック" pitchFamily="34" charset="-128"/>
              </a:rPr>
              <a:t>, </a:t>
            </a:r>
            <a:r>
              <a:rPr lang="en-US" altLang="en-US" sz="2000" b="1" u="sng" dirty="0" smtClean="0">
                <a:ea typeface="ＭＳ Ｐゴシック" pitchFamily="34" charset="-128"/>
              </a:rPr>
              <a:t>Global Studies</a:t>
            </a:r>
            <a:r>
              <a:rPr lang="en-US" altLang="en-US" sz="2000" b="1" dirty="0" smtClean="0">
                <a:ea typeface="ＭＳ Ｐゴシック" pitchFamily="34" charset="-128"/>
              </a:rPr>
              <a:t>, Science, LOTE, Art, Physical Education and Health</a:t>
            </a:r>
          </a:p>
        </p:txBody>
      </p:sp>
      <p:sp>
        <p:nvSpPr>
          <p:cNvPr id="4" name="Footer Placeholder 3"/>
          <p:cNvSpPr>
            <a:spLocks noGrp="1"/>
          </p:cNvSpPr>
          <p:nvPr>
            <p:ph type="ftr" sz="quarter" idx="11"/>
          </p:nvPr>
        </p:nvSpPr>
        <p:spPr/>
        <p:txBody>
          <a:bodyPr/>
          <a:lstStyle/>
          <a:p>
            <a:pPr>
              <a:defRPr/>
            </a:pPr>
            <a:endParaRPr lang="en-US"/>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E65A9165-379E-4A32-90F0-1F46E7311BE5}" type="slidenum">
              <a:rPr lang="en-US" altLang="en-US" sz="1200" smtClean="0">
                <a:solidFill>
                  <a:srgbClr val="FFFFFF"/>
                </a:solidFill>
                <a:latin typeface="Arial" pitchFamily="34" charset="0"/>
              </a:rPr>
              <a:pPr eaLnBrk="1" hangingPunct="1">
                <a:spcBef>
                  <a:spcPct val="0"/>
                </a:spcBef>
                <a:buFontTx/>
                <a:buNone/>
              </a:pPr>
              <a:t>18</a:t>
            </a:fld>
            <a:endParaRPr lang="en-US" altLang="en-US" sz="1200" smtClean="0">
              <a:solidFill>
                <a:srgbClr val="FFFFFF"/>
              </a:solidFill>
              <a:latin typeface="Arial" pitchFamily="34" charset="0"/>
            </a:endParaRPr>
          </a:p>
        </p:txBody>
      </p:sp>
    </p:spTree>
    <p:extLst>
      <p:ext uri="{BB962C8B-B14F-4D97-AF65-F5344CB8AC3E}">
        <p14:creationId xmlns:p14="http://schemas.microsoft.com/office/powerpoint/2010/main" val="165182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3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52400"/>
            <a:ext cx="729297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617662"/>
      </p:ext>
    </p:extLst>
  </p:cSld>
  <p:clrMapOvr>
    <a:masterClrMapping/>
  </p:clrMapOvr>
  <p:transition spd="slow" advTm="263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To help educators gain </a:t>
            </a:r>
            <a:r>
              <a:rPr lang="en-US" dirty="0"/>
              <a:t>a </a:t>
            </a:r>
            <a:r>
              <a:rPr lang="en-US" dirty="0" smtClean="0"/>
              <a:t>deeper </a:t>
            </a:r>
            <a:r>
              <a:rPr lang="en-US" dirty="0"/>
              <a:t>understanding of the NYS Social Studies </a:t>
            </a:r>
            <a:r>
              <a:rPr lang="en-US" dirty="0" smtClean="0"/>
              <a:t>Framework, the Social Studies practices and skills,  and the NYS Field Guide.</a:t>
            </a:r>
          </a:p>
          <a:p>
            <a:endParaRPr lang="en-US" sz="1700" dirty="0" smtClean="0"/>
          </a:p>
          <a:p>
            <a:r>
              <a:rPr lang="en-US" dirty="0" smtClean="0"/>
              <a:t>To discuss </a:t>
            </a:r>
            <a:r>
              <a:rPr lang="en-US" dirty="0"/>
              <a:t>how the framework should change teaching and learning by working through a sample inquiry.  </a:t>
            </a:r>
            <a:endParaRPr lang="en-US" dirty="0" smtClean="0"/>
          </a:p>
          <a:p>
            <a:pPr marL="0" indent="0">
              <a:buNone/>
            </a:pPr>
            <a:endParaRPr lang="en-US" sz="1700" dirty="0" smtClean="0"/>
          </a:p>
          <a:p>
            <a:r>
              <a:rPr lang="en-US" dirty="0" smtClean="0"/>
              <a:t>To navigate </a:t>
            </a:r>
            <a:r>
              <a:rPr lang="en-US" dirty="0"/>
              <a:t>the toolkit and </a:t>
            </a:r>
            <a:r>
              <a:rPr lang="en-US" dirty="0" smtClean="0"/>
              <a:t>use the </a:t>
            </a:r>
            <a:r>
              <a:rPr lang="en-US" dirty="0"/>
              <a:t>inquiry design blueprint</a:t>
            </a:r>
            <a:r>
              <a:rPr lang="en-US" dirty="0" smtClean="0"/>
              <a:t>.</a:t>
            </a:r>
            <a:endParaRPr lang="en-US" dirty="0"/>
          </a:p>
        </p:txBody>
      </p:sp>
    </p:spTree>
    <p:extLst>
      <p:ext uri="{BB962C8B-B14F-4D97-AF65-F5344CB8AC3E}">
        <p14:creationId xmlns:p14="http://schemas.microsoft.com/office/powerpoint/2010/main" val="3680777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3200" dirty="0" smtClean="0">
                <a:ea typeface="Verdana" panose="020B0604030504040204" pitchFamily="34" charset="0"/>
                <a:cs typeface="+mj-cs"/>
              </a:rPr>
              <a:t>Social Studies Practices *</a:t>
            </a:r>
          </a:p>
        </p:txBody>
      </p:sp>
      <p:sp>
        <p:nvSpPr>
          <p:cNvPr id="12294" name="Content Placeholder 9"/>
          <p:cNvSpPr>
            <a:spLocks noGrp="1"/>
          </p:cNvSpPr>
          <p:nvPr>
            <p:ph idx="1"/>
          </p:nvPr>
        </p:nvSpPr>
        <p:spPr>
          <a:xfrm>
            <a:off x="457200" y="1646238"/>
            <a:ext cx="8229600" cy="4525962"/>
          </a:xfrm>
        </p:spPr>
        <p:txBody>
          <a:bodyPr>
            <a:normAutofit lnSpcReduction="10000"/>
          </a:bodyPr>
          <a:lstStyle/>
          <a:p>
            <a:pPr marL="0" indent="0">
              <a:buFontTx/>
              <a:buNone/>
              <a:defRPr/>
            </a:pPr>
            <a:r>
              <a:rPr lang="en-US" dirty="0" smtClean="0">
                <a:ea typeface="Verdana" panose="020B0604030504040204" pitchFamily="34" charset="0"/>
              </a:rPr>
              <a:t>1. </a:t>
            </a:r>
            <a:r>
              <a:rPr lang="en-US" dirty="0">
                <a:ea typeface="Verdana" panose="020B0604030504040204" pitchFamily="34" charset="0"/>
              </a:rPr>
              <a:t>Gathering, Using, and Interpreting </a:t>
            </a:r>
            <a:r>
              <a:rPr lang="en-US" dirty="0" smtClean="0">
                <a:ea typeface="Verdana" panose="020B0604030504040204" pitchFamily="34" charset="0"/>
              </a:rPr>
              <a:t>Evidence</a:t>
            </a:r>
            <a:endParaRPr lang="en-US" dirty="0">
              <a:ea typeface="Verdana" panose="020B0604030504040204" pitchFamily="34" charset="0"/>
            </a:endParaRPr>
          </a:p>
          <a:p>
            <a:pPr marL="0" indent="0">
              <a:buFontTx/>
              <a:buNone/>
              <a:defRPr/>
            </a:pPr>
            <a:r>
              <a:rPr lang="en-US" dirty="0" smtClean="0">
                <a:ea typeface="Verdana" panose="020B0604030504040204" pitchFamily="34" charset="0"/>
              </a:rPr>
              <a:t>2. </a:t>
            </a:r>
            <a:r>
              <a:rPr lang="en-US" dirty="0">
                <a:ea typeface="Verdana" panose="020B0604030504040204" pitchFamily="34" charset="0"/>
              </a:rPr>
              <a:t>Chronological Reasoning and </a:t>
            </a:r>
            <a:r>
              <a:rPr lang="en-US" dirty="0" smtClean="0">
                <a:ea typeface="Verdana" panose="020B0604030504040204" pitchFamily="34" charset="0"/>
              </a:rPr>
              <a:t>Causation</a:t>
            </a:r>
            <a:endParaRPr lang="en-US" dirty="0">
              <a:ea typeface="Verdana" panose="020B0604030504040204" pitchFamily="34" charset="0"/>
            </a:endParaRPr>
          </a:p>
          <a:p>
            <a:pPr marL="0" indent="0">
              <a:buFontTx/>
              <a:buNone/>
              <a:defRPr/>
            </a:pPr>
            <a:r>
              <a:rPr lang="en-US" dirty="0" smtClean="0">
                <a:ea typeface="Verdana" panose="020B0604030504040204" pitchFamily="34" charset="0"/>
              </a:rPr>
              <a:t>3. </a:t>
            </a:r>
            <a:r>
              <a:rPr lang="en-US" dirty="0">
                <a:ea typeface="Verdana" panose="020B0604030504040204" pitchFamily="34" charset="0"/>
              </a:rPr>
              <a:t>Comparison and </a:t>
            </a:r>
            <a:r>
              <a:rPr lang="en-US" dirty="0" smtClean="0">
                <a:ea typeface="Verdana" panose="020B0604030504040204" pitchFamily="34" charset="0"/>
              </a:rPr>
              <a:t>Contextualization</a:t>
            </a:r>
            <a:endParaRPr lang="en-US" dirty="0">
              <a:ea typeface="Verdana" panose="020B0604030504040204" pitchFamily="34" charset="0"/>
            </a:endParaRPr>
          </a:p>
          <a:p>
            <a:pPr marL="0" indent="0">
              <a:buFontTx/>
              <a:buNone/>
              <a:defRPr/>
            </a:pPr>
            <a:r>
              <a:rPr lang="en-US" dirty="0" smtClean="0">
                <a:ea typeface="Verdana" panose="020B0604030504040204" pitchFamily="34" charset="0"/>
              </a:rPr>
              <a:t>4. </a:t>
            </a:r>
            <a:r>
              <a:rPr lang="en-US" dirty="0">
                <a:ea typeface="Verdana" panose="020B0604030504040204" pitchFamily="34" charset="0"/>
              </a:rPr>
              <a:t>Geographic Reasoning </a:t>
            </a:r>
          </a:p>
          <a:p>
            <a:pPr marL="0" indent="0">
              <a:buFontTx/>
              <a:buNone/>
              <a:defRPr/>
            </a:pPr>
            <a:r>
              <a:rPr lang="en-US" dirty="0" smtClean="0">
                <a:ea typeface="Verdana" panose="020B0604030504040204" pitchFamily="34" charset="0"/>
              </a:rPr>
              <a:t>5. Economics </a:t>
            </a:r>
            <a:r>
              <a:rPr lang="en-US" dirty="0">
                <a:ea typeface="Verdana" panose="020B0604030504040204" pitchFamily="34" charset="0"/>
              </a:rPr>
              <a:t>and Economics </a:t>
            </a:r>
            <a:r>
              <a:rPr lang="en-US" dirty="0" smtClean="0">
                <a:ea typeface="Verdana" panose="020B0604030504040204" pitchFamily="34" charset="0"/>
              </a:rPr>
              <a:t>Systems</a:t>
            </a:r>
            <a:endParaRPr lang="en-US" dirty="0">
              <a:ea typeface="Verdana" panose="020B0604030504040204" pitchFamily="34" charset="0"/>
            </a:endParaRPr>
          </a:p>
          <a:p>
            <a:pPr marL="0" indent="0">
              <a:buFontTx/>
              <a:buNone/>
              <a:defRPr/>
            </a:pPr>
            <a:r>
              <a:rPr lang="en-US" dirty="0" smtClean="0">
                <a:ea typeface="Verdana" panose="020B0604030504040204" pitchFamily="34" charset="0"/>
              </a:rPr>
              <a:t>6. </a:t>
            </a:r>
            <a:r>
              <a:rPr lang="en-US" dirty="0">
                <a:ea typeface="Verdana" panose="020B0604030504040204" pitchFamily="34" charset="0"/>
              </a:rPr>
              <a:t>Civic </a:t>
            </a:r>
            <a:r>
              <a:rPr lang="en-US" dirty="0" smtClean="0">
                <a:ea typeface="Verdana" panose="020B0604030504040204" pitchFamily="34" charset="0"/>
              </a:rPr>
              <a:t>Participation</a:t>
            </a:r>
          </a:p>
          <a:p>
            <a:pPr marL="0" indent="0">
              <a:buFontTx/>
              <a:buNone/>
              <a:defRPr/>
            </a:pPr>
            <a:endParaRPr lang="en-US" sz="1700" dirty="0">
              <a:ea typeface="Verdana" panose="020B0604030504040204" pitchFamily="34" charset="0"/>
            </a:endParaRPr>
          </a:p>
          <a:p>
            <a:pPr marL="0" indent="0">
              <a:buFontTx/>
              <a:buNone/>
              <a:defRPr/>
            </a:pPr>
            <a:r>
              <a:rPr lang="en-US" altLang="en-US" sz="2800" dirty="0" smtClean="0"/>
              <a:t>* What </a:t>
            </a:r>
            <a:r>
              <a:rPr lang="en-US" altLang="en-US" sz="2800" dirty="0"/>
              <a:t>skill/practice do I see when I observe a Social Studies lesson?</a:t>
            </a:r>
            <a:endParaRPr lang="en-US" sz="2800" dirty="0" smtClean="0">
              <a:ea typeface="Verdana" panose="020B0604030504040204" pitchFamily="34" charset="0"/>
            </a:endParaRPr>
          </a:p>
        </p:txBody>
      </p:sp>
      <p:sp>
        <p:nvSpPr>
          <p:cNvPr id="17412"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97954F4D-8BF1-4230-97C2-50D08D48EE9F}" type="slidenum">
              <a:rPr lang="en-US" altLang="en-US" sz="1400" b="0" smtClean="0">
                <a:solidFill>
                  <a:schemeClr val="bg1"/>
                </a:solidFill>
                <a:latin typeface="CartoGothic Std" pitchFamily="34" charset="0"/>
              </a:rPr>
              <a:pPr eaLnBrk="1" hangingPunct="1">
                <a:spcBef>
                  <a:spcPct val="0"/>
                </a:spcBef>
                <a:buFontTx/>
                <a:buNone/>
              </a:pPr>
              <a:t>20</a:t>
            </a:fld>
            <a:endParaRPr lang="en-US" altLang="en-US" sz="1400" b="0" smtClean="0">
              <a:solidFill>
                <a:schemeClr val="bg1"/>
              </a:solidFill>
              <a:latin typeface="CartoGothic Std" pitchFamily="34" charset="0"/>
            </a:endParaRPr>
          </a:p>
        </p:txBody>
      </p:sp>
      <p:sp>
        <p:nvSpPr>
          <p:cNvPr id="17413" name="Footer Placeholder 3"/>
          <p:cNvSpPr>
            <a:spLocks noGrp="1"/>
          </p:cNvSpPr>
          <p:nvPr>
            <p:ph type="ftr" sz="quarter" idx="4294967295"/>
          </p:nvPr>
        </p:nvSpPr>
        <p:spPr bwMode="auto">
          <a:xfrm>
            <a:off x="0" y="6553200"/>
            <a:ext cx="9144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1800" b="0">
                <a:solidFill>
                  <a:schemeClr val="tx1"/>
                </a:solidFill>
              </a:rPr>
              <a:t>EngageNY.org</a:t>
            </a:r>
          </a:p>
        </p:txBody>
      </p:sp>
      <p:cxnSp>
        <p:nvCxnSpPr>
          <p:cNvPr id="17414" name="Straight Connector 6"/>
          <p:cNvCxnSpPr>
            <a:cxnSpLocks noChangeShapeType="1"/>
          </p:cNvCxnSpPr>
          <p:nvPr/>
        </p:nvCxnSpPr>
        <p:spPr bwMode="auto">
          <a:xfrm>
            <a:off x="533400" y="1143000"/>
            <a:ext cx="807720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9313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8001000" cy="500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TextBox 5"/>
          <p:cNvSpPr txBox="1">
            <a:spLocks noChangeArrowheads="1"/>
          </p:cNvSpPr>
          <p:nvPr/>
        </p:nvSpPr>
        <p:spPr bwMode="auto">
          <a:xfrm>
            <a:off x="377825" y="685800"/>
            <a:ext cx="861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700" b="1">
                <a:solidFill>
                  <a:srgbClr val="606060"/>
                </a:solidFill>
                <a:latin typeface="Arial" pitchFamily="34" charset="0"/>
                <a:ea typeface="MS PGothic" pitchFamily="34" charset="-128"/>
                <a:cs typeface="Verdana" pitchFamily="34" charset="0"/>
              </a:defRPr>
            </a:lvl1pPr>
            <a:lvl2pPr marL="742950" indent="-28575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3200" b="0" dirty="0">
                <a:solidFill>
                  <a:schemeClr val="tx1"/>
                </a:solidFill>
              </a:rPr>
              <a:t>Vertical Articulation of Social Studies Practices</a:t>
            </a:r>
          </a:p>
        </p:txBody>
      </p:sp>
    </p:spTree>
    <p:extLst>
      <p:ext uri="{BB962C8B-B14F-4D97-AF65-F5344CB8AC3E}">
        <p14:creationId xmlns:p14="http://schemas.microsoft.com/office/powerpoint/2010/main" val="3106906006"/>
      </p:ext>
    </p:extLst>
  </p:cSld>
  <p:clrMapOvr>
    <a:masterClrMapping/>
  </p:clrMapOvr>
  <p:transition spd="slow" advTm="1432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1051560"/>
          </a:xfrm>
        </p:spPr>
        <p:txBody>
          <a:bodyPr>
            <a:normAutofit/>
          </a:bodyPr>
          <a:lstStyle/>
          <a:p>
            <a:r>
              <a:rPr lang="en-US" b="1" dirty="0" smtClean="0"/>
              <a:t>Literacy </a:t>
            </a:r>
            <a:r>
              <a:rPr lang="en-US" b="1" i="1" dirty="0" smtClean="0"/>
              <a:t>through </a:t>
            </a:r>
            <a:r>
              <a:rPr lang="en-US" b="1" dirty="0"/>
              <a:t>s</a:t>
            </a:r>
            <a:r>
              <a:rPr lang="en-US" b="1" dirty="0" smtClean="0"/>
              <a:t>ocial </a:t>
            </a:r>
            <a:r>
              <a:rPr lang="en-US" b="1" dirty="0"/>
              <a:t>s</a:t>
            </a:r>
            <a:r>
              <a:rPr lang="en-US" b="1" dirty="0" smtClean="0"/>
              <a:t>tudies</a:t>
            </a:r>
            <a:endParaRPr lang="en-US" b="1" dirty="0"/>
          </a:p>
        </p:txBody>
      </p:sp>
      <p:sp>
        <p:nvSpPr>
          <p:cNvPr id="3" name="Content Placeholder 2"/>
          <p:cNvSpPr>
            <a:spLocks noGrp="1"/>
          </p:cNvSpPr>
          <p:nvPr>
            <p:ph idx="1"/>
          </p:nvPr>
        </p:nvSpPr>
        <p:spPr>
          <a:xfrm>
            <a:off x="381000" y="1371600"/>
            <a:ext cx="7315200" cy="5084136"/>
          </a:xfrm>
        </p:spPr>
        <p:txBody>
          <a:bodyPr>
            <a:normAutofit/>
          </a:bodyPr>
          <a:lstStyle/>
          <a:p>
            <a:pPr marL="82296" indent="0">
              <a:buNone/>
            </a:pPr>
            <a:r>
              <a:rPr lang="en-US" sz="2000" b="1" dirty="0" smtClean="0">
                <a:solidFill>
                  <a:srgbClr val="000000"/>
                </a:solidFill>
                <a:latin typeface="Avenir LT Std"/>
              </a:rPr>
              <a:t>Connections between the C3 Framework and the CCR Anchor Standards</a:t>
            </a:r>
          </a:p>
          <a:p>
            <a:pPr marL="82296" indent="0">
              <a:buNone/>
            </a:pPr>
            <a:endParaRPr lang="en-US" sz="2000" b="1" dirty="0">
              <a:solidFill>
                <a:srgbClr val="000000"/>
              </a:solidFill>
              <a:latin typeface="Avenir LT Std"/>
            </a:endParaRPr>
          </a:p>
          <a:p>
            <a:pPr marL="82296" indent="0">
              <a:buNone/>
            </a:pPr>
            <a:endParaRPr lang="en-US" sz="2000" b="1" dirty="0">
              <a:solidFill>
                <a:srgbClr val="000000"/>
              </a:solidFill>
              <a:latin typeface="Avenir LT Std"/>
            </a:endParaRPr>
          </a:p>
          <a:p>
            <a:pPr marL="82296"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917885277"/>
              </p:ext>
            </p:extLst>
          </p:nvPr>
        </p:nvGraphicFramePr>
        <p:xfrm>
          <a:off x="2000004" y="2588673"/>
          <a:ext cx="6096000" cy="185420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9217144"/>
              </p:ext>
            </p:extLst>
          </p:nvPr>
        </p:nvGraphicFramePr>
        <p:xfrm>
          <a:off x="762000" y="2057400"/>
          <a:ext cx="7086600" cy="4513498"/>
        </p:xfrm>
        <a:graphic>
          <a:graphicData uri="http://schemas.openxmlformats.org/drawingml/2006/table">
            <a:tbl>
              <a:tblPr firstRow="1" bandRow="1">
                <a:tableStyleId>{46F890A9-2807-4EBB-B81D-B2AA78EC7F39}</a:tableStyleId>
              </a:tblPr>
              <a:tblGrid>
                <a:gridCol w="4368988"/>
                <a:gridCol w="2717612"/>
              </a:tblGrid>
              <a:tr h="977818">
                <a:tc>
                  <a:txBody>
                    <a:bodyPr/>
                    <a:lstStyle/>
                    <a:p>
                      <a:pPr algn="ctr"/>
                      <a:r>
                        <a:rPr lang="en-US" dirty="0" smtClean="0"/>
                        <a:t>Dimensions</a:t>
                      </a:r>
                      <a:r>
                        <a:rPr lang="en-US" dirty="0" smtClean="0">
                          <a:hlinkClick r:id="rId3"/>
                        </a:rPr>
                        <a:t>https://www.engageny.org/resource/grade-7-social-studies-making-sense-common-sense-elarss7-81</a:t>
                      </a:r>
                      <a:endParaRPr lang="en-US" b="1" dirty="0"/>
                    </a:p>
                  </a:txBody>
                  <a:tcPr/>
                </a:tc>
                <a:tc>
                  <a:txBody>
                    <a:bodyPr/>
                    <a:lstStyle/>
                    <a:p>
                      <a:pPr algn="ctr"/>
                      <a:r>
                        <a:rPr lang="en-US" dirty="0" smtClean="0"/>
                        <a:t>ELA</a:t>
                      </a:r>
                      <a:r>
                        <a:rPr lang="en-US" baseline="0" dirty="0" smtClean="0"/>
                        <a:t> Connections</a:t>
                      </a:r>
                      <a:endParaRPr lang="en-US" b="1" dirty="0"/>
                    </a:p>
                  </a:txBody>
                  <a:tcPr/>
                </a:tc>
              </a:tr>
              <a:tr h="676951">
                <a:tc>
                  <a:txBody>
                    <a:bodyPr/>
                    <a:lstStyle/>
                    <a:p>
                      <a:r>
                        <a:rPr kumimoji="0" lang="en-US" sz="1600" kern="1200" dirty="0" smtClean="0">
                          <a:effectLst/>
                        </a:rPr>
                        <a:t>D1:  Developing Questions and Planning Inquiries</a:t>
                      </a:r>
                      <a:r>
                        <a:rPr lang="en-US" sz="1600" dirty="0" smtClean="0">
                          <a:effectLst/>
                        </a:rPr>
                        <a:t> </a:t>
                      </a:r>
                      <a:endParaRPr lang="en-US" sz="1600" dirty="0"/>
                    </a:p>
                  </a:txBody>
                  <a:tcPr/>
                </a:tc>
                <a:tc>
                  <a:txBody>
                    <a:bodyPr/>
                    <a:lstStyle/>
                    <a:p>
                      <a:pPr algn="ctr"/>
                      <a:r>
                        <a:rPr kumimoji="0" lang="en-US" sz="1600" kern="1200" dirty="0" smtClean="0">
                          <a:effectLst/>
                        </a:rPr>
                        <a:t>R1</a:t>
                      </a:r>
                    </a:p>
                    <a:p>
                      <a:pPr algn="ctr"/>
                      <a:r>
                        <a:rPr kumimoji="0" lang="en-US" sz="1600" kern="1200" dirty="0" smtClean="0">
                          <a:effectLst/>
                        </a:rPr>
                        <a:t>W7</a:t>
                      </a:r>
                    </a:p>
                    <a:p>
                      <a:pPr algn="ctr"/>
                      <a:r>
                        <a:rPr kumimoji="0" lang="en-US" sz="1600" kern="1200" dirty="0" smtClean="0">
                          <a:effectLst/>
                        </a:rPr>
                        <a:t>SL1</a:t>
                      </a:r>
                      <a:r>
                        <a:rPr lang="en-US" sz="1600" dirty="0" smtClean="0">
                          <a:effectLst/>
                        </a:rPr>
                        <a:t> </a:t>
                      </a:r>
                      <a:endParaRPr lang="en-US" sz="1600" dirty="0"/>
                    </a:p>
                  </a:txBody>
                  <a:tcPr/>
                </a:tc>
              </a:tr>
              <a:tr h="877529">
                <a:tc>
                  <a:txBody>
                    <a:bodyPr/>
                    <a:lstStyle/>
                    <a:p>
                      <a:pPr marL="0" marR="0">
                        <a:spcBef>
                          <a:spcPts val="0"/>
                        </a:spcBef>
                        <a:spcAft>
                          <a:spcPts val="0"/>
                        </a:spcAft>
                      </a:pPr>
                      <a:r>
                        <a:rPr lang="en-US" sz="1600" dirty="0">
                          <a:effectLst/>
                        </a:rPr>
                        <a:t>D2:   Applying Disciplinary Concepts and Tools</a:t>
                      </a:r>
                      <a:endParaRPr lang="en-US" sz="1600" dirty="0">
                        <a:effectLst/>
                        <a:latin typeface="+mn-lt"/>
                        <a:ea typeface="ＭＳ 明朝"/>
                        <a:cs typeface="Times New Roman"/>
                      </a:endParaRPr>
                    </a:p>
                  </a:txBody>
                  <a:tcPr marL="68580" marR="68580" marT="0" marB="0"/>
                </a:tc>
                <a:tc>
                  <a:txBody>
                    <a:bodyPr/>
                    <a:lstStyle/>
                    <a:p>
                      <a:pPr algn="ctr"/>
                      <a:r>
                        <a:rPr kumimoji="0" lang="en-US" sz="1600" kern="1200" dirty="0" smtClean="0">
                          <a:effectLst/>
                        </a:rPr>
                        <a:t>R1-10</a:t>
                      </a:r>
                    </a:p>
                    <a:p>
                      <a:pPr algn="ctr"/>
                      <a:r>
                        <a:rPr kumimoji="0" lang="en-US" sz="1600" kern="1200" dirty="0" smtClean="0">
                          <a:effectLst/>
                        </a:rPr>
                        <a:t>W7</a:t>
                      </a:r>
                    </a:p>
                    <a:p>
                      <a:pPr algn="ctr"/>
                      <a:r>
                        <a:rPr kumimoji="0" lang="en-US" sz="1600" kern="1200" dirty="0" smtClean="0">
                          <a:effectLst/>
                        </a:rPr>
                        <a:t>SL1</a:t>
                      </a:r>
                      <a:br>
                        <a:rPr kumimoji="0" lang="en-US" sz="1600" kern="1200" dirty="0" smtClean="0">
                          <a:effectLst/>
                        </a:rPr>
                      </a:br>
                      <a:r>
                        <a:rPr kumimoji="0" lang="en-US" sz="1600" kern="1200" dirty="0" smtClean="0">
                          <a:effectLst/>
                        </a:rPr>
                        <a:t>L6</a:t>
                      </a:r>
                      <a:r>
                        <a:rPr lang="en-US" sz="1600" dirty="0" smtClean="0">
                          <a:effectLst/>
                        </a:rPr>
                        <a:t> </a:t>
                      </a:r>
                      <a:endParaRPr lang="en-US" sz="1600" dirty="0"/>
                    </a:p>
                  </a:txBody>
                  <a:tcPr/>
                </a:tc>
              </a:tr>
              <a:tr h="676951">
                <a:tc>
                  <a:txBody>
                    <a:bodyPr/>
                    <a:lstStyle/>
                    <a:p>
                      <a:r>
                        <a:rPr kumimoji="0" lang="en-US" sz="1600" kern="1200" dirty="0" smtClean="0">
                          <a:effectLst/>
                        </a:rPr>
                        <a:t>D3:  Evaluating Sources and Using Evidence</a:t>
                      </a:r>
                      <a:r>
                        <a:rPr lang="en-US" sz="1600" dirty="0" smtClean="0">
                          <a:effectLst/>
                        </a:rPr>
                        <a:t> </a:t>
                      </a:r>
                      <a:endParaRPr lang="en-US" sz="1600" dirty="0"/>
                    </a:p>
                  </a:txBody>
                  <a:tcPr/>
                </a:tc>
                <a:tc>
                  <a:txBody>
                    <a:bodyPr/>
                    <a:lstStyle/>
                    <a:p>
                      <a:pPr algn="ctr"/>
                      <a:r>
                        <a:rPr kumimoji="0" lang="en-US" sz="1600" kern="1200" dirty="0" smtClean="0">
                          <a:effectLst/>
                        </a:rPr>
                        <a:t>R1-10</a:t>
                      </a:r>
                    </a:p>
                    <a:p>
                      <a:pPr algn="ctr"/>
                      <a:r>
                        <a:rPr kumimoji="0" lang="en-US" sz="1600" kern="1200" dirty="0" smtClean="0">
                          <a:effectLst/>
                        </a:rPr>
                        <a:t>W1, 2, 7-10</a:t>
                      </a:r>
                    </a:p>
                    <a:p>
                      <a:pPr algn="ctr"/>
                      <a:r>
                        <a:rPr kumimoji="0" lang="en-US" sz="1600" kern="1200" dirty="0" smtClean="0">
                          <a:effectLst/>
                        </a:rPr>
                        <a:t>SL1</a:t>
                      </a:r>
                      <a:r>
                        <a:rPr lang="en-US" sz="1600" dirty="0" smtClean="0">
                          <a:effectLst/>
                        </a:rPr>
                        <a:t> </a:t>
                      </a:r>
                      <a:endParaRPr lang="en-US" sz="1600" dirty="0"/>
                    </a:p>
                  </a:txBody>
                  <a:tcPr/>
                </a:tc>
              </a:tr>
              <a:tr h="676951">
                <a:tc>
                  <a:txBody>
                    <a:bodyPr/>
                    <a:lstStyle/>
                    <a:p>
                      <a:r>
                        <a:rPr kumimoji="0" lang="en-US" sz="1600" kern="1200" dirty="0" smtClean="0">
                          <a:effectLst/>
                        </a:rPr>
                        <a:t>D4:  Communicating Conclusions and Taking Action</a:t>
                      </a:r>
                      <a:r>
                        <a:rPr lang="en-US" sz="1600" dirty="0" smtClean="0">
                          <a:effectLst/>
                        </a:rPr>
                        <a:t> </a:t>
                      </a:r>
                      <a:endParaRPr lang="en-US" sz="1600" dirty="0"/>
                    </a:p>
                  </a:txBody>
                  <a:tcPr/>
                </a:tc>
                <a:tc>
                  <a:txBody>
                    <a:bodyPr/>
                    <a:lstStyle/>
                    <a:p>
                      <a:pPr algn="ctr"/>
                      <a:r>
                        <a:rPr kumimoji="0" lang="en-US" sz="1600" kern="1200" dirty="0" smtClean="0">
                          <a:effectLst/>
                        </a:rPr>
                        <a:t>R1</a:t>
                      </a:r>
                    </a:p>
                    <a:p>
                      <a:pPr algn="ctr"/>
                      <a:r>
                        <a:rPr kumimoji="0" lang="en-US" sz="1600" kern="1200" dirty="0" smtClean="0">
                          <a:effectLst/>
                        </a:rPr>
                        <a:t>W1-8</a:t>
                      </a:r>
                    </a:p>
                    <a:p>
                      <a:pPr algn="ctr"/>
                      <a:r>
                        <a:rPr kumimoji="0" lang="en-US" sz="1600" kern="1200" dirty="0" smtClean="0">
                          <a:effectLst/>
                        </a:rPr>
                        <a:t>SL1-6</a:t>
                      </a:r>
                      <a:r>
                        <a:rPr lang="en-US" sz="1600" dirty="0" smtClean="0">
                          <a:effectLst/>
                        </a:rPr>
                        <a:t> </a:t>
                      </a:r>
                      <a:endParaRPr lang="en-US" sz="1600" dirty="0"/>
                    </a:p>
                  </a:txBody>
                  <a:tcPr/>
                </a:tc>
              </a:tr>
            </a:tbl>
          </a:graphicData>
        </a:graphic>
      </p:graphicFrame>
      <p:sp>
        <p:nvSpPr>
          <p:cNvPr id="6" name="Document"/>
          <p:cNvSpPr>
            <a:spLocks noEditPoints="1" noChangeArrowheads="1"/>
          </p:cNvSpPr>
          <p:nvPr/>
        </p:nvSpPr>
        <p:spPr bwMode="auto">
          <a:xfrm>
            <a:off x="7848600" y="5715000"/>
            <a:ext cx="523875" cy="7524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2</a:t>
            </a:r>
            <a:endParaRPr lang="en-US" dirty="0"/>
          </a:p>
        </p:txBody>
      </p:sp>
    </p:spTree>
    <p:extLst>
      <p:ext uri="{BB962C8B-B14F-4D97-AF65-F5344CB8AC3E}">
        <p14:creationId xmlns:p14="http://schemas.microsoft.com/office/powerpoint/2010/main" val="302191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dirty="0" smtClean="0">
                <a:ea typeface="ＭＳ Ｐゴシック" pitchFamily="34" charset="-128"/>
              </a:rPr>
              <a:t>How to Read the Framework</a:t>
            </a:r>
          </a:p>
        </p:txBody>
      </p:sp>
      <p:sp>
        <p:nvSpPr>
          <p:cNvPr id="16387" name="Content Placeholder 2"/>
          <p:cNvSpPr>
            <a:spLocks noGrp="1"/>
          </p:cNvSpPr>
          <p:nvPr>
            <p:ph idx="1"/>
          </p:nvPr>
        </p:nvSpPr>
        <p:spPr>
          <a:xfrm>
            <a:off x="1981200" y="1752600"/>
            <a:ext cx="6248400" cy="4068763"/>
          </a:xfrm>
        </p:spPr>
        <p:txBody>
          <a:bodyPr>
            <a:normAutofit/>
          </a:bodyPr>
          <a:lstStyle/>
          <a:p>
            <a:pPr marL="0" indent="0">
              <a:buFontTx/>
              <a:buNone/>
            </a:pPr>
            <a:r>
              <a:rPr lang="en-US" altLang="en-US" sz="1800" dirty="0" smtClean="0">
                <a:solidFill>
                  <a:srgbClr val="606060"/>
                </a:solidFill>
                <a:ea typeface="ＭＳ Ｐゴシック" pitchFamily="34" charset="-128"/>
                <a:cs typeface="Arial" pitchFamily="34" charset="0"/>
              </a:rPr>
              <a:t>4.5 IN SEARCH OF FREEDOM AND A CALL FOR CHANGE: Different groups of people did not have equal rights and freedoms. People worked to bring about change. The struggle for rights and freedoms was one factor in the division of the United States that resulted in the Civil War. </a:t>
            </a:r>
          </a:p>
          <a:p>
            <a:pPr marL="0" indent="0">
              <a:buFontTx/>
              <a:buNone/>
            </a:pPr>
            <a:r>
              <a:rPr lang="en-US" altLang="en-US" sz="1800" dirty="0" smtClean="0">
                <a:solidFill>
                  <a:srgbClr val="606060"/>
                </a:solidFill>
                <a:ea typeface="ＭＳ Ｐゴシック" pitchFamily="34" charset="-128"/>
                <a:cs typeface="Arial" pitchFamily="34" charset="0"/>
              </a:rPr>
              <a:t>(Standards: 1, 5; Themes: ID, TCC, SOC, CIV)</a:t>
            </a:r>
          </a:p>
          <a:p>
            <a:pPr marL="0" indent="0">
              <a:buFontTx/>
              <a:buNone/>
            </a:pPr>
            <a:r>
              <a:rPr lang="en-US" altLang="en-US" sz="1800" dirty="0" smtClean="0">
                <a:solidFill>
                  <a:srgbClr val="606060"/>
                </a:solidFill>
                <a:ea typeface="ＭＳ Ｐゴシック" pitchFamily="34" charset="-128"/>
                <a:cs typeface="Arial" pitchFamily="34" charset="0"/>
              </a:rPr>
              <a:t> </a:t>
            </a:r>
          </a:p>
          <a:p>
            <a:pPr marL="0" indent="0">
              <a:buFontTx/>
              <a:buNone/>
            </a:pPr>
            <a:r>
              <a:rPr lang="en-US" altLang="en-US" sz="1800" dirty="0" smtClean="0">
                <a:solidFill>
                  <a:srgbClr val="606060"/>
                </a:solidFill>
                <a:ea typeface="ＭＳ Ｐゴシック" pitchFamily="34" charset="-128"/>
                <a:cs typeface="Arial" pitchFamily="34" charset="0"/>
              </a:rPr>
              <a:t>4.5a There were slaves in New York State. People worked to fight against slavery and for change.</a:t>
            </a:r>
          </a:p>
          <a:p>
            <a:pPr marL="0" indent="0">
              <a:buFontTx/>
              <a:buNone/>
            </a:pPr>
            <a:r>
              <a:rPr lang="en-US" altLang="en-US" sz="1800" dirty="0" smtClean="0">
                <a:solidFill>
                  <a:srgbClr val="606060"/>
                </a:solidFill>
                <a:ea typeface="ＭＳ Ｐゴシック" pitchFamily="34" charset="-128"/>
                <a:cs typeface="Arial" pitchFamily="34" charset="0"/>
              </a:rPr>
              <a:t> </a:t>
            </a:r>
          </a:p>
          <a:p>
            <a:pPr lvl="1">
              <a:buFont typeface="Wingdings" pitchFamily="2" charset="2"/>
              <a:buChar char="Ø"/>
            </a:pPr>
            <a:r>
              <a:rPr lang="en-US" altLang="en-US" sz="1400" dirty="0" smtClean="0">
                <a:solidFill>
                  <a:srgbClr val="606060"/>
                </a:solidFill>
                <a:ea typeface="ＭＳ Ｐゴシック" pitchFamily="34" charset="-128"/>
              </a:rPr>
              <a:t>Students will examine life as a slave in New York State.</a:t>
            </a:r>
          </a:p>
          <a:p>
            <a:pPr lvl="1">
              <a:buFont typeface="Wingdings" pitchFamily="2" charset="2"/>
              <a:buChar char="Ø"/>
            </a:pPr>
            <a:r>
              <a:rPr lang="en-US" altLang="en-US" sz="1400" dirty="0" smtClean="0">
                <a:solidFill>
                  <a:srgbClr val="606060"/>
                </a:solidFill>
                <a:ea typeface="ＭＳ Ｐゴシック" pitchFamily="34" charset="-128"/>
              </a:rPr>
              <a:t>Students will investigate people who took action to abolish slavery, including Samuel Cornish, Fredrick Douglass, William Lloyd Garrison, and Harriet Tubman.</a:t>
            </a:r>
          </a:p>
          <a:p>
            <a:pPr marL="0" indent="0">
              <a:buFontTx/>
              <a:buNone/>
            </a:pPr>
            <a:endParaRPr lang="en-US" altLang="en-US" sz="1800" dirty="0" smtClean="0">
              <a:solidFill>
                <a:srgbClr val="606060"/>
              </a:solidFill>
              <a:ea typeface="ＭＳ Ｐゴシック" pitchFamily="34" charset="-128"/>
              <a:cs typeface="Arial" pitchFamily="34" charset="0"/>
            </a:endParaRPr>
          </a:p>
          <a:p>
            <a:pPr marL="0" indent="0"/>
            <a:endParaRPr lang="en-US" altLang="en-US" dirty="0" smtClean="0">
              <a:solidFill>
                <a:srgbClr val="606060"/>
              </a:solidFill>
              <a:ea typeface="ＭＳ Ｐゴシック" pitchFamily="34" charset="-128"/>
            </a:endParaRPr>
          </a:p>
        </p:txBody>
      </p:sp>
      <p:sp>
        <p:nvSpPr>
          <p:cNvPr id="16388" name="Footer Placeholder 3"/>
          <p:cNvSpPr>
            <a:spLocks noGrp="1"/>
          </p:cNvSpPr>
          <p:nvPr>
            <p:ph type="ftr" sz="quarter" idx="11"/>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endParaRPr lang="en-US" altLang="en-US" sz="1800" b="0" dirty="0">
              <a:solidFill>
                <a:schemeClr val="tx1"/>
              </a:solidFill>
            </a:endParaRPr>
          </a:p>
        </p:txBody>
      </p:sp>
      <p:sp>
        <p:nvSpPr>
          <p:cNvPr id="16389" name="Slide Number Placeholder 4"/>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C5ECE0CE-E633-4AB6-A0E5-2DAE6038AF5B}" type="slidenum">
              <a:rPr lang="en-US" altLang="en-US" sz="1400" b="0" smtClean="0">
                <a:solidFill>
                  <a:srgbClr val="FFFFFF"/>
                </a:solidFill>
                <a:latin typeface="CartoGothic Std" pitchFamily="34" charset="0"/>
              </a:rPr>
              <a:pPr eaLnBrk="1" hangingPunct="1">
                <a:spcBef>
                  <a:spcPct val="0"/>
                </a:spcBef>
                <a:buFontTx/>
                <a:buNone/>
              </a:pPr>
              <a:t>23</a:t>
            </a:fld>
            <a:endParaRPr lang="en-US" altLang="en-US" sz="1400" b="0" dirty="0" smtClean="0">
              <a:solidFill>
                <a:srgbClr val="FFFFFF"/>
              </a:solidFill>
              <a:latin typeface="CartoGothic Std" pitchFamily="34" charset="0"/>
            </a:endParaRPr>
          </a:p>
        </p:txBody>
      </p:sp>
      <p:sp>
        <p:nvSpPr>
          <p:cNvPr id="6" name="Right Arrow 5"/>
          <p:cNvSpPr>
            <a:spLocks noChangeArrowheads="1"/>
          </p:cNvSpPr>
          <p:nvPr/>
        </p:nvSpPr>
        <p:spPr bwMode="auto">
          <a:xfrm>
            <a:off x="0" y="1981200"/>
            <a:ext cx="1524000" cy="990600"/>
          </a:xfrm>
          <a:prstGeom prst="rightArrow">
            <a:avLst>
              <a:gd name="adj1" fmla="val 50000"/>
              <a:gd name="adj2" fmla="val 50000"/>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r>
              <a:rPr lang="en-US" b="1" dirty="0">
                <a:latin typeface="+mn-lt"/>
                <a:ea typeface="+mn-ea"/>
              </a:rPr>
              <a:t>Key</a:t>
            </a:r>
          </a:p>
          <a:p>
            <a:pPr algn="ctr">
              <a:defRPr/>
            </a:pPr>
            <a:r>
              <a:rPr lang="en-US" b="1" dirty="0">
                <a:latin typeface="+mn-lt"/>
                <a:ea typeface="+mn-ea"/>
              </a:rPr>
              <a:t>Idea</a:t>
            </a:r>
          </a:p>
        </p:txBody>
      </p:sp>
      <p:sp>
        <p:nvSpPr>
          <p:cNvPr id="8" name="Right Arrow 7"/>
          <p:cNvSpPr>
            <a:spLocks noChangeArrowheads="1"/>
          </p:cNvSpPr>
          <p:nvPr/>
        </p:nvSpPr>
        <p:spPr bwMode="auto">
          <a:xfrm>
            <a:off x="228600" y="5029200"/>
            <a:ext cx="1905000" cy="990600"/>
          </a:xfrm>
          <a:prstGeom prst="rightArrow">
            <a:avLst>
              <a:gd name="adj1" fmla="val 50000"/>
              <a:gd name="adj2" fmla="val 50000"/>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r>
              <a:rPr lang="en-US" sz="1600" b="1" dirty="0">
                <a:latin typeface="+mn-lt"/>
                <a:ea typeface="+mn-ea"/>
              </a:rPr>
              <a:t>Content Specifications</a:t>
            </a:r>
          </a:p>
        </p:txBody>
      </p:sp>
      <p:sp>
        <p:nvSpPr>
          <p:cNvPr id="9" name="Right Arrow 8"/>
          <p:cNvSpPr>
            <a:spLocks noChangeArrowheads="1"/>
          </p:cNvSpPr>
          <p:nvPr/>
        </p:nvSpPr>
        <p:spPr bwMode="auto">
          <a:xfrm>
            <a:off x="-152400" y="3810000"/>
            <a:ext cx="1981200" cy="990600"/>
          </a:xfrm>
          <a:prstGeom prst="rightArrow">
            <a:avLst>
              <a:gd name="adj1" fmla="val 50000"/>
              <a:gd name="adj2" fmla="val 50000"/>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r>
              <a:rPr lang="en-US" sz="1600" b="1" dirty="0">
                <a:latin typeface="+mn-lt"/>
                <a:ea typeface="+mn-ea"/>
              </a:rPr>
              <a:t>Conceptual</a:t>
            </a:r>
          </a:p>
          <a:p>
            <a:pPr algn="ctr">
              <a:defRPr/>
            </a:pPr>
            <a:r>
              <a:rPr lang="en-US" sz="1600" b="1" dirty="0">
                <a:latin typeface="+mn-lt"/>
                <a:ea typeface="+mn-ea"/>
              </a:rPr>
              <a:t>Understanding</a:t>
            </a:r>
          </a:p>
        </p:txBody>
      </p:sp>
    </p:spTree>
    <p:extLst>
      <p:ext uri="{BB962C8B-B14F-4D97-AF65-F5344CB8AC3E}">
        <p14:creationId xmlns:p14="http://schemas.microsoft.com/office/powerpoint/2010/main" val="3054541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65238"/>
          </a:xfrm>
        </p:spPr>
        <p:txBody>
          <a:bodyPr>
            <a:normAutofit fontScale="90000"/>
          </a:bodyPr>
          <a:lstStyle/>
          <a:p>
            <a:r>
              <a:rPr lang="en-US" sz="2000" b="1" dirty="0"/>
              <a:t>4.5 IN SEARCH OF FREEDOM AND A CALL FOR CHANGE: Different groups of people did not have equal rights and freedoms. People worked to bring about change. The struggle for rights and freedoms was one factor in the division of the United States that resulted in the Civil War.  (Standards: 1, 5; Themes: ID, TCC, SOC, CIV)</a:t>
            </a:r>
            <a:r>
              <a:rPr lang="en-US" sz="1400" b="1" dirty="0"/>
              <a:t/>
            </a:r>
            <a:br>
              <a:rPr lang="en-US" sz="1400" b="1" dirty="0"/>
            </a:br>
            <a:endParaRPr lang="en-US" sz="1600"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smtClean="0"/>
              <a:t> </a:t>
            </a:r>
            <a:endParaRPr lang="en-US" sz="2800" dirty="0"/>
          </a:p>
          <a:p>
            <a:pPr marL="457200" lvl="1" indent="0">
              <a:buNone/>
            </a:pPr>
            <a:r>
              <a:rPr lang="en-US" sz="3800" dirty="0" smtClean="0"/>
              <a:t>4.5a </a:t>
            </a:r>
            <a:r>
              <a:rPr lang="en-US" sz="3800" dirty="0"/>
              <a:t>There were slaves in New York State. People worked to fight against slavery and for change.</a:t>
            </a:r>
          </a:p>
          <a:p>
            <a:pPr marL="0" indent="0">
              <a:buNone/>
            </a:pPr>
            <a:r>
              <a:rPr lang="en-US" sz="3800" dirty="0"/>
              <a:t> </a:t>
            </a:r>
          </a:p>
          <a:p>
            <a:pPr lvl="2">
              <a:buFont typeface="Wingdings" panose="05000000000000000000" pitchFamily="2" charset="2"/>
              <a:buChar char="Ø"/>
            </a:pPr>
            <a:r>
              <a:rPr lang="en-US" sz="3800" dirty="0"/>
              <a:t>Students will examine life as a slave in New York State.</a:t>
            </a:r>
          </a:p>
          <a:p>
            <a:pPr lvl="2">
              <a:buFont typeface="Wingdings" panose="05000000000000000000" pitchFamily="2" charset="2"/>
              <a:buChar char="Ø"/>
            </a:pPr>
            <a:r>
              <a:rPr lang="en-US" sz="3800" dirty="0"/>
              <a:t>Students will investigate people who took action to abolish slavery, including Samuel Cornish, Fredrick Douglass, William Lloyd Garrison, and Harriet Tubman.</a:t>
            </a:r>
          </a:p>
          <a:p>
            <a:pPr>
              <a:buFont typeface="Wingdings" panose="05000000000000000000" pitchFamily="2" charset="2"/>
              <a:buChar char="Ø"/>
            </a:pPr>
            <a:endParaRPr lang="en-US" sz="2800" dirty="0"/>
          </a:p>
          <a:p>
            <a:pPr marL="0" indent="0">
              <a:buNone/>
            </a:pPr>
            <a:r>
              <a:rPr lang="en-US" b="1" dirty="0"/>
              <a:t> </a:t>
            </a:r>
            <a:endParaRPr lang="en-US" sz="2800" dirty="0"/>
          </a:p>
          <a:p>
            <a:pPr marL="0" indent="0">
              <a:buNone/>
            </a:pPr>
            <a:r>
              <a:rPr lang="en-US" sz="3800" b="1" dirty="0">
                <a:solidFill>
                  <a:srgbClr val="FF0000"/>
                </a:solidFill>
              </a:rPr>
              <a:t>Catholic Connection: Solidarity</a:t>
            </a:r>
            <a:endParaRPr lang="en-US" sz="3800" dirty="0">
              <a:solidFill>
                <a:srgbClr val="FF0000"/>
              </a:solidFill>
            </a:endParaRPr>
          </a:p>
          <a:p>
            <a:pPr marL="0" indent="0">
              <a:buNone/>
            </a:pPr>
            <a:r>
              <a:rPr lang="en-US" sz="3800" dirty="0">
                <a:solidFill>
                  <a:srgbClr val="FF0000"/>
                </a:solidFill>
              </a:rPr>
              <a:t> </a:t>
            </a:r>
          </a:p>
          <a:p>
            <a:pPr marL="0" indent="0">
              <a:buNone/>
            </a:pPr>
            <a:r>
              <a:rPr lang="en-US" sz="3800" dirty="0">
                <a:solidFill>
                  <a:srgbClr val="FF0000"/>
                </a:solidFill>
              </a:rPr>
              <a:t>We are one human family.  We are brothers and sisters even if we are different.  We need to get along with each other.  Solidarity means not fighting </a:t>
            </a:r>
            <a:r>
              <a:rPr lang="en-US" sz="3800" dirty="0" smtClean="0">
                <a:solidFill>
                  <a:srgbClr val="FF0000"/>
                </a:solidFill>
              </a:rPr>
              <a:t>but </a:t>
            </a:r>
            <a:r>
              <a:rPr lang="en-US" sz="3800" dirty="0">
                <a:solidFill>
                  <a:srgbClr val="FF0000"/>
                </a:solidFill>
              </a:rPr>
              <a:t>helping others.  We should love our neighbors all over the world.</a:t>
            </a:r>
          </a:p>
          <a:p>
            <a:pPr marL="0" indent="0">
              <a:buNone/>
            </a:pPr>
            <a:r>
              <a:rPr lang="en-US" sz="3800" dirty="0">
                <a:solidFill>
                  <a:srgbClr val="FF0000"/>
                </a:solidFill>
              </a:rPr>
              <a:t> </a:t>
            </a:r>
          </a:p>
          <a:p>
            <a:pPr marL="0" indent="0">
              <a:buNone/>
            </a:pPr>
            <a:r>
              <a:rPr lang="en-US" sz="3800" i="1" dirty="0">
                <a:solidFill>
                  <a:srgbClr val="FF0000"/>
                </a:solidFill>
              </a:rPr>
              <a:t>By the completion of Grade</a:t>
            </a:r>
            <a:r>
              <a:rPr lang="en-US" sz="3800" b="1" i="1" dirty="0">
                <a:solidFill>
                  <a:srgbClr val="FF0000"/>
                </a:solidFill>
              </a:rPr>
              <a:t> </a:t>
            </a:r>
            <a:r>
              <a:rPr lang="en-US" sz="3800" i="1" dirty="0">
                <a:solidFill>
                  <a:srgbClr val="FF0000"/>
                </a:solidFill>
              </a:rPr>
              <a:t>Four, the learner will: realize that the Lord calls each of us to live a life of service.</a:t>
            </a:r>
            <a:endParaRPr lang="en-US" sz="3800" b="1" dirty="0">
              <a:solidFill>
                <a:srgbClr val="FF0000"/>
              </a:solidFill>
            </a:endParaRPr>
          </a:p>
          <a:p>
            <a:pPr marL="0" indent="0">
              <a:buNone/>
            </a:pPr>
            <a:endParaRPr lang="en-US" dirty="0"/>
          </a:p>
        </p:txBody>
      </p:sp>
    </p:spTree>
    <p:extLst>
      <p:ext uri="{BB962C8B-B14F-4D97-AF65-F5344CB8AC3E}">
        <p14:creationId xmlns:p14="http://schemas.microsoft.com/office/powerpoint/2010/main" val="3294921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44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02270354"/>
              </p:ext>
            </p:extLst>
          </p:nvPr>
        </p:nvGraphicFramePr>
        <p:xfrm>
          <a:off x="762000" y="152400"/>
          <a:ext cx="7615063" cy="6520476"/>
        </p:xfrm>
        <a:graphic>
          <a:graphicData uri="http://schemas.openxmlformats.org/presentationml/2006/ole">
            <mc:AlternateContent xmlns:mc="http://schemas.openxmlformats.org/markup-compatibility/2006">
              <mc:Choice xmlns:v="urn:schemas-microsoft-com:vml" Requires="v">
                <p:oleObj spid="_x0000_s1074" name="Document" r:id="rId5" imgW="6997700" imgH="8661400" progId="Word.Document.12">
                  <p:embed/>
                </p:oleObj>
              </mc:Choice>
              <mc:Fallback>
                <p:oleObj name="Document" r:id="rId5" imgW="6997700" imgH="8661400" progId="Word.Document.12">
                  <p:embed/>
                  <p:pic>
                    <p:nvPicPr>
                      <p:cNvPr id="0" name=""/>
                      <p:cNvPicPr/>
                      <p:nvPr/>
                    </p:nvPicPr>
                    <p:blipFill>
                      <a:blip r:embed="rId6"/>
                      <a:stretch>
                        <a:fillRect/>
                      </a:stretch>
                    </p:blipFill>
                    <p:spPr>
                      <a:xfrm>
                        <a:off x="762000" y="152400"/>
                        <a:ext cx="7615063" cy="6520476"/>
                      </a:xfrm>
                      <a:prstGeom prst="rect">
                        <a:avLst/>
                      </a:prstGeom>
                    </p:spPr>
                  </p:pic>
                </p:oleObj>
              </mc:Fallback>
            </mc:AlternateContent>
          </a:graphicData>
        </a:graphic>
      </p:graphicFrame>
    </p:spTree>
    <p:extLst>
      <p:ext uri="{BB962C8B-B14F-4D97-AF65-F5344CB8AC3E}">
        <p14:creationId xmlns:p14="http://schemas.microsoft.com/office/powerpoint/2010/main" val="296511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Compelling questions</a:t>
            </a:r>
          </a:p>
        </p:txBody>
      </p:sp>
      <p:sp>
        <p:nvSpPr>
          <p:cNvPr id="35843" name="Content Placeholder 2"/>
          <p:cNvSpPr>
            <a:spLocks noGrp="1"/>
          </p:cNvSpPr>
          <p:nvPr>
            <p:ph idx="1"/>
          </p:nvPr>
        </p:nvSpPr>
        <p:spPr/>
        <p:txBody>
          <a:bodyPr/>
          <a:lstStyle/>
          <a:p>
            <a:pPr>
              <a:buFontTx/>
              <a:buNone/>
            </a:pPr>
            <a:r>
              <a:rPr lang="en-US" altLang="en-US" sz="4000" smtClean="0">
                <a:solidFill>
                  <a:srgbClr val="606060"/>
                </a:solidFill>
              </a:rPr>
              <a:t>1.  Intellectually meaty</a:t>
            </a:r>
          </a:p>
          <a:p>
            <a:r>
              <a:rPr lang="en-US" altLang="en-US" sz="2400" smtClean="0">
                <a:solidFill>
                  <a:srgbClr val="606060"/>
                </a:solidFill>
              </a:rPr>
              <a:t>Reflects an enduring issue, concern, or debate in the field</a:t>
            </a:r>
          </a:p>
          <a:p>
            <a:r>
              <a:rPr lang="en-US" altLang="en-US" sz="2400" smtClean="0">
                <a:solidFill>
                  <a:srgbClr val="606060"/>
                </a:solidFill>
              </a:rPr>
              <a:t>Demands the use of multiple disciplinary lenses and perspectives</a:t>
            </a:r>
          </a:p>
          <a:p>
            <a:endParaRPr lang="en-US" altLang="en-US" sz="2000" smtClean="0">
              <a:solidFill>
                <a:srgbClr val="606060"/>
              </a:solidFill>
            </a:endParaRPr>
          </a:p>
          <a:p>
            <a:pPr>
              <a:buFontTx/>
              <a:buNone/>
            </a:pPr>
            <a:r>
              <a:rPr lang="en-US" altLang="en-US" sz="4000" smtClean="0">
                <a:solidFill>
                  <a:srgbClr val="606060"/>
                </a:solidFill>
              </a:rPr>
              <a:t>2.  Kid friendly</a:t>
            </a:r>
          </a:p>
          <a:p>
            <a:r>
              <a:rPr lang="en-US" altLang="en-US" sz="2400" smtClean="0">
                <a:solidFill>
                  <a:srgbClr val="606060"/>
                </a:solidFill>
              </a:rPr>
              <a:t>Reflects a quality or condition that we know children care about</a:t>
            </a:r>
          </a:p>
          <a:p>
            <a:r>
              <a:rPr lang="en-US" altLang="en-US" sz="2400" smtClean="0">
                <a:solidFill>
                  <a:srgbClr val="606060"/>
                </a:solidFill>
              </a:rPr>
              <a:t>Honors and respects children’s intellectual efforts</a:t>
            </a:r>
          </a:p>
          <a:p>
            <a:endParaRPr lang="en-US" altLang="en-US" sz="4000" smtClean="0">
              <a:solidFill>
                <a:srgbClr val="606060"/>
              </a:solidFill>
            </a:endParaRPr>
          </a:p>
          <a:p>
            <a:endParaRPr lang="en-US" altLang="en-US" smtClean="0">
              <a:solidFill>
                <a:srgbClr val="606060"/>
              </a:solidFill>
            </a:endParaRPr>
          </a:p>
        </p:txBody>
      </p:sp>
    </p:spTree>
    <p:extLst>
      <p:ext uri="{BB962C8B-B14F-4D97-AF65-F5344CB8AC3E}">
        <p14:creationId xmlns:p14="http://schemas.microsoft.com/office/powerpoint/2010/main" val="3298194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2" dur="500"/>
                                        <p:tgtEl>
                                          <p:spTgt spid="358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7" dur="500"/>
                                        <p:tgtEl>
                                          <p:spTgt spid="358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32"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Compelling…or not so compelling?</a:t>
            </a:r>
          </a:p>
        </p:txBody>
      </p:sp>
      <p:sp>
        <p:nvSpPr>
          <p:cNvPr id="79875" name="Content Placeholder 2"/>
          <p:cNvSpPr>
            <a:spLocks noGrp="1"/>
          </p:cNvSpPr>
          <p:nvPr>
            <p:ph idx="1"/>
          </p:nvPr>
        </p:nvSpPr>
        <p:spPr/>
        <p:txBody>
          <a:bodyPr>
            <a:normAutofit lnSpcReduction="10000"/>
          </a:bodyPr>
          <a:lstStyle/>
          <a:p>
            <a:r>
              <a:rPr lang="en-US" altLang="en-US" smtClean="0">
                <a:solidFill>
                  <a:srgbClr val="606060"/>
                </a:solidFill>
              </a:rPr>
              <a:t>Where are we?</a:t>
            </a:r>
          </a:p>
          <a:p>
            <a:r>
              <a:rPr lang="en-US" altLang="en-US" smtClean="0">
                <a:solidFill>
                  <a:srgbClr val="606060"/>
                </a:solidFill>
              </a:rPr>
              <a:t>What were the causes of the Industrial Revolution?</a:t>
            </a:r>
          </a:p>
          <a:p>
            <a:r>
              <a:rPr lang="en-US" altLang="en-US" smtClean="0">
                <a:solidFill>
                  <a:srgbClr val="606060"/>
                </a:solidFill>
              </a:rPr>
              <a:t>Why is Albany the capital of New York?</a:t>
            </a:r>
          </a:p>
          <a:p>
            <a:r>
              <a:rPr lang="en-US" altLang="en-US" smtClean="0">
                <a:solidFill>
                  <a:srgbClr val="606060"/>
                </a:solidFill>
              </a:rPr>
              <a:t>Can Canada and the US be friends forever?</a:t>
            </a:r>
          </a:p>
          <a:p>
            <a:r>
              <a:rPr lang="en-US" altLang="en-US" smtClean="0">
                <a:solidFill>
                  <a:srgbClr val="606060"/>
                </a:solidFill>
              </a:rPr>
              <a:t>Who won the Cold War?</a:t>
            </a:r>
          </a:p>
          <a:p>
            <a:r>
              <a:rPr lang="en-US" altLang="en-US" smtClean="0">
                <a:solidFill>
                  <a:srgbClr val="606060"/>
                </a:solidFill>
              </a:rPr>
              <a:t>Who are our community helpers?</a:t>
            </a:r>
          </a:p>
          <a:p>
            <a:r>
              <a:rPr lang="en-US" altLang="en-US" smtClean="0">
                <a:solidFill>
                  <a:srgbClr val="606060"/>
                </a:solidFill>
              </a:rPr>
              <a:t>What</a:t>
            </a:r>
            <a:r>
              <a:rPr lang="ja-JP" altLang="en-US" smtClean="0">
                <a:solidFill>
                  <a:srgbClr val="606060"/>
                </a:solidFill>
              </a:rPr>
              <a:t>’</a:t>
            </a:r>
            <a:r>
              <a:rPr lang="en-US" altLang="ja-JP" smtClean="0">
                <a:solidFill>
                  <a:srgbClr val="606060"/>
                </a:solidFill>
              </a:rPr>
              <a:t>s the deal with hair?</a:t>
            </a:r>
          </a:p>
          <a:p>
            <a:endParaRPr lang="en-US" altLang="en-US" smtClean="0">
              <a:solidFill>
                <a:srgbClr val="606060"/>
              </a:solidFill>
            </a:endParaRPr>
          </a:p>
        </p:txBody>
      </p:sp>
    </p:spTree>
    <p:extLst>
      <p:ext uri="{BB962C8B-B14F-4D97-AF65-F5344CB8AC3E}">
        <p14:creationId xmlns:p14="http://schemas.microsoft.com/office/powerpoint/2010/main" val="218356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mtClean="0"/>
              <a:t>Supporting questions</a:t>
            </a:r>
          </a:p>
        </p:txBody>
      </p:sp>
      <p:sp>
        <p:nvSpPr>
          <p:cNvPr id="3" name="Content Placeholder 2"/>
          <p:cNvSpPr>
            <a:spLocks noGrp="1"/>
          </p:cNvSpPr>
          <p:nvPr>
            <p:ph idx="1"/>
          </p:nvPr>
        </p:nvSpPr>
        <p:spPr/>
        <p:txBody>
          <a:bodyPr/>
          <a:lstStyle/>
          <a:p>
            <a:pPr>
              <a:defRPr/>
            </a:pPr>
            <a:r>
              <a:rPr lang="en-US" sz="3200" dirty="0">
                <a:ea typeface="ＭＳ Ｐゴシック" charset="0"/>
              </a:rPr>
              <a:t>Support and extend the Compelling Question</a:t>
            </a:r>
          </a:p>
          <a:p>
            <a:pPr>
              <a:defRPr/>
            </a:pPr>
            <a:r>
              <a:rPr lang="en-US" sz="3200" dirty="0">
                <a:ea typeface="ＭＳ Ｐゴシック" charset="0"/>
              </a:rPr>
              <a:t>Represent the disciplinary knowledge desired</a:t>
            </a:r>
          </a:p>
          <a:p>
            <a:pPr>
              <a:defRPr/>
            </a:pPr>
            <a:r>
              <a:rPr lang="en-US" sz="3200" dirty="0">
                <a:ea typeface="ＭＳ Ｐゴシック" charset="0"/>
              </a:rPr>
              <a:t>Reflect the sources selected</a:t>
            </a:r>
          </a:p>
          <a:p>
            <a:pPr>
              <a:defRPr/>
            </a:pPr>
            <a:r>
              <a:rPr lang="en-US" sz="3200" dirty="0">
                <a:ea typeface="ＭＳ Ｐゴシック" charset="0"/>
              </a:rPr>
              <a:t>Inspire formative assessments</a:t>
            </a:r>
          </a:p>
          <a:p>
            <a:pPr>
              <a:defRPr/>
            </a:pPr>
            <a:endParaRPr lang="en-US" dirty="0">
              <a:ea typeface="ＭＳ Ｐゴシック" charset="0"/>
            </a:endParaRPr>
          </a:p>
        </p:txBody>
      </p:sp>
    </p:spTree>
    <p:extLst>
      <p:ext uri="{BB962C8B-B14F-4D97-AF65-F5344CB8AC3E}">
        <p14:creationId xmlns:p14="http://schemas.microsoft.com/office/powerpoint/2010/main" val="349764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fet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958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r>
              <a:rPr lang="en-US" altLang="en-US" smtClean="0"/>
              <a:t>Our Work in Social Studies</a:t>
            </a:r>
          </a:p>
        </p:txBody>
      </p:sp>
      <p:graphicFrame>
        <p:nvGraphicFramePr>
          <p:cNvPr id="3" name="Diagram 2"/>
          <p:cNvGraphicFramePr/>
          <p:nvPr/>
        </p:nvGraphicFramePr>
        <p:xfrm>
          <a:off x="76200" y="1066800"/>
          <a:ext cx="91440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S12_Blueprints.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343400"/>
            <a:ext cx="2609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oolbox-Image.jpg"/>
          <p:cNvPicPr>
            <a:picLocks noChangeAspect="1"/>
          </p:cNvPicPr>
          <p:nvPr/>
        </p:nvPicPr>
        <p:blipFill>
          <a:blip r:embed="rId10" cstate="print">
            <a:extLst>
              <a:ext uri="{28A0092B-C50C-407E-A947-70E740481C1C}">
                <a14:useLocalDpi xmlns:a14="http://schemas.microsoft.com/office/drawing/2010/main" val="0"/>
              </a:ext>
            </a:extLst>
          </a:blip>
          <a:srcRect l="2831" t="8273" r="8273" b="19157"/>
          <a:stretch>
            <a:fillRect/>
          </a:stretch>
        </p:blipFill>
        <p:spPr bwMode="auto">
          <a:xfrm>
            <a:off x="3352800" y="4267200"/>
            <a:ext cx="2333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110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smtClean="0"/>
              <a:t>Formative Performance </a:t>
            </a:r>
            <a:r>
              <a:rPr lang="en-US" altLang="en-US" dirty="0"/>
              <a:t>T</a:t>
            </a:r>
            <a:r>
              <a:rPr lang="en-US" altLang="en-US" dirty="0" smtClean="0"/>
              <a:t>asks</a:t>
            </a:r>
          </a:p>
        </p:txBody>
      </p:sp>
      <p:sp>
        <p:nvSpPr>
          <p:cNvPr id="110595" name="Content Placeholder 2"/>
          <p:cNvSpPr>
            <a:spLocks noGrp="1"/>
          </p:cNvSpPr>
          <p:nvPr>
            <p:ph idx="1"/>
          </p:nvPr>
        </p:nvSpPr>
        <p:spPr/>
        <p:txBody>
          <a:bodyPr/>
          <a:lstStyle/>
          <a:p>
            <a:r>
              <a:rPr lang="en-US" altLang="en-US" sz="3200" smtClean="0">
                <a:solidFill>
                  <a:srgbClr val="606060"/>
                </a:solidFill>
              </a:rPr>
              <a:t>Connect sources to Supporting Questions</a:t>
            </a:r>
          </a:p>
          <a:p>
            <a:r>
              <a:rPr lang="en-US" altLang="en-US" sz="3200" smtClean="0">
                <a:solidFill>
                  <a:srgbClr val="606060"/>
                </a:solidFill>
              </a:rPr>
              <a:t>Help students build their emergent understandings</a:t>
            </a:r>
          </a:p>
          <a:p>
            <a:r>
              <a:rPr lang="en-US" altLang="en-US" sz="3200" smtClean="0">
                <a:solidFill>
                  <a:srgbClr val="606060"/>
                </a:solidFill>
              </a:rPr>
              <a:t>Contribute to students’ abilities to respond to the Summative Performance Task.</a:t>
            </a:r>
          </a:p>
        </p:txBody>
      </p:sp>
    </p:spTree>
    <p:extLst>
      <p:ext uri="{BB962C8B-B14F-4D97-AF65-F5344CB8AC3E}">
        <p14:creationId xmlns:p14="http://schemas.microsoft.com/office/powerpoint/2010/main" val="14251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Summative Performance Task:</a:t>
            </a:r>
            <a:br>
              <a:rPr lang="en-US" dirty="0" smtClean="0"/>
            </a:br>
            <a:r>
              <a:rPr lang="en-US" dirty="0" smtClean="0"/>
              <a:t>Argument</a:t>
            </a:r>
            <a:endParaRPr lang="en-US" dirty="0"/>
          </a:p>
        </p:txBody>
      </p:sp>
      <p:sp>
        <p:nvSpPr>
          <p:cNvPr id="3" name="Content Placeholder 2"/>
          <p:cNvSpPr>
            <a:spLocks noGrp="1"/>
          </p:cNvSpPr>
          <p:nvPr>
            <p:ph idx="1"/>
          </p:nvPr>
        </p:nvSpPr>
        <p:spPr/>
        <p:txBody>
          <a:bodyPr/>
          <a:lstStyle/>
          <a:p>
            <a:r>
              <a:rPr lang="en-US" dirty="0" smtClean="0"/>
              <a:t>An argument: a collection </a:t>
            </a:r>
            <a:r>
              <a:rPr lang="en-US" dirty="0"/>
              <a:t>of claims supported by relevant evidence, which can be considered an answer to the question investigated by the </a:t>
            </a:r>
            <a:r>
              <a:rPr lang="en-US" dirty="0" smtClean="0"/>
              <a:t>research</a:t>
            </a:r>
          </a:p>
          <a:p>
            <a:r>
              <a:rPr lang="en-US" dirty="0"/>
              <a:t>ARGUMENT STEMS- are also considered THESIS STATEMENTS. They are CONTENT MARKERS. If something is NOT in your argument stem, you have made a wrong turn</a:t>
            </a:r>
            <a:r>
              <a:rPr lang="en-US" dirty="0" smtClean="0"/>
              <a:t>.</a:t>
            </a:r>
            <a:endParaRPr lang="en-US" dirty="0"/>
          </a:p>
        </p:txBody>
      </p:sp>
    </p:spTree>
    <p:extLst>
      <p:ext uri="{BB962C8B-B14F-4D97-AF65-F5344CB8AC3E}">
        <p14:creationId xmlns:p14="http://schemas.microsoft.com/office/powerpoint/2010/main" val="177797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3"/>
          <p:cNvGraphicFramePr>
            <a:graphicFrameLocks noChangeAspect="1"/>
          </p:cNvGraphicFramePr>
          <p:nvPr/>
        </p:nvGraphicFramePr>
        <p:xfrm>
          <a:off x="1001713" y="244475"/>
          <a:ext cx="6789737" cy="6229350"/>
        </p:xfrm>
        <a:graphic>
          <a:graphicData uri="http://schemas.openxmlformats.org/presentationml/2006/ole">
            <mc:AlternateContent xmlns:mc="http://schemas.openxmlformats.org/markup-compatibility/2006">
              <mc:Choice xmlns:v="urn:schemas-microsoft-com:vml" Requires="v">
                <p:oleObj spid="_x0000_s4116" name="Document" r:id="rId5" imgW="6108475" imgH="8051504" progId="Word.Document.12">
                  <p:embed/>
                </p:oleObj>
              </mc:Choice>
              <mc:Fallback>
                <p:oleObj name="Document" r:id="rId5" imgW="6108475" imgH="8051504"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713" y="244475"/>
                        <a:ext cx="6789737"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ocument"/>
          <p:cNvSpPr>
            <a:spLocks noEditPoints="1" noChangeArrowheads="1"/>
          </p:cNvSpPr>
          <p:nvPr/>
        </p:nvSpPr>
        <p:spPr bwMode="auto">
          <a:xfrm>
            <a:off x="7924800" y="5334000"/>
            <a:ext cx="685800" cy="8286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3, 4</a:t>
            </a:r>
            <a:endParaRPr lang="en-US" dirty="0"/>
          </a:p>
        </p:txBody>
      </p:sp>
    </p:spTree>
    <p:extLst>
      <p:ext uri="{BB962C8B-B14F-4D97-AF65-F5344CB8AC3E}">
        <p14:creationId xmlns:p14="http://schemas.microsoft.com/office/powerpoint/2010/main" val="2094924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IDM: Taking Informed Action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42470"/>
              </p:ext>
            </p:extLst>
          </p:nvPr>
        </p:nvGraphicFramePr>
        <p:xfrm>
          <a:off x="762000" y="1295400"/>
          <a:ext cx="7772398" cy="4767597"/>
        </p:xfrm>
        <a:graphic>
          <a:graphicData uri="http://schemas.openxmlformats.org/drawingml/2006/table">
            <a:tbl>
              <a:tblPr firstRow="1" firstCol="1" bandRow="1">
                <a:tableStyleId>{5C22544A-7EE6-4342-B048-85BDC9FD1C3A}</a:tableStyleId>
              </a:tblPr>
              <a:tblGrid>
                <a:gridCol w="1676400"/>
                <a:gridCol w="1524000"/>
                <a:gridCol w="1828800"/>
                <a:gridCol w="2743198"/>
              </a:tblGrid>
              <a:tr h="185245">
                <a:tc gridSpan="4">
                  <a:txBody>
                    <a:bodyPr/>
                    <a:lstStyle/>
                    <a:p>
                      <a:pPr marL="0" marR="0" algn="ctr">
                        <a:lnSpc>
                          <a:spcPct val="107000"/>
                        </a:lnSpc>
                        <a:spcBef>
                          <a:spcPts val="0"/>
                        </a:spcBef>
                        <a:spcAft>
                          <a:spcPts val="0"/>
                        </a:spcAft>
                      </a:pPr>
                      <a:endParaRPr lang="en-US" sz="20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5668">
                <a:tc>
                  <a:txBody>
                    <a:bodyPr/>
                    <a:lstStyle/>
                    <a:p>
                      <a:pPr marL="0" marR="0">
                        <a:lnSpc>
                          <a:spcPct val="107000"/>
                        </a:lnSpc>
                        <a:spcBef>
                          <a:spcPts val="0"/>
                        </a:spcBef>
                        <a:spcAft>
                          <a:spcPts val="0"/>
                        </a:spcAft>
                      </a:pPr>
                      <a:r>
                        <a:rPr lang="en-US" sz="2400" dirty="0">
                          <a:effectLst/>
                        </a:rPr>
                        <a:t>Community</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 </a:t>
                      </a:r>
                      <a:endParaRPr lang="en-US" sz="20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a:effectLst/>
                        </a:rPr>
                        <a:t> </a:t>
                      </a:r>
                      <a:endParaRPr lang="en-US" sz="2000" b="1">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Organize a </a:t>
                      </a:r>
                      <a:r>
                        <a:rPr lang="en-US" sz="2000" b="1" dirty="0" smtClean="0">
                          <a:effectLst/>
                        </a:rPr>
                        <a:t>boycott or fundraising event</a:t>
                      </a:r>
                      <a:endParaRPr lang="en-US" sz="2000" b="1" dirty="0">
                        <a:effectLst/>
                        <a:latin typeface="Calibri"/>
                        <a:ea typeface="Calibri"/>
                        <a:cs typeface="Times New Roman"/>
                      </a:endParaRPr>
                    </a:p>
                  </a:txBody>
                  <a:tcPr marL="68580" marR="68580" marT="0" marB="0"/>
                </a:tc>
              </a:tr>
              <a:tr h="1316420">
                <a:tc>
                  <a:txBody>
                    <a:bodyPr/>
                    <a:lstStyle/>
                    <a:p>
                      <a:pPr marL="0" marR="0">
                        <a:lnSpc>
                          <a:spcPct val="107000"/>
                        </a:lnSpc>
                        <a:spcBef>
                          <a:spcPts val="0"/>
                        </a:spcBef>
                        <a:spcAft>
                          <a:spcPts val="0"/>
                        </a:spcAft>
                      </a:pPr>
                      <a:r>
                        <a:rPr lang="en-US" sz="2400" dirty="0">
                          <a:effectLst/>
                        </a:rPr>
                        <a:t>School</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 </a:t>
                      </a:r>
                      <a:endParaRPr lang="en-US" sz="20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 </a:t>
                      </a:r>
                      <a:endParaRPr lang="en-US" sz="20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Circulate a </a:t>
                      </a:r>
                      <a:r>
                        <a:rPr lang="en-US" sz="2000" b="1" dirty="0" smtClean="0">
                          <a:effectLst/>
                        </a:rPr>
                        <a:t>petition</a:t>
                      </a:r>
                    </a:p>
                    <a:p>
                      <a:pPr marL="0" marR="0">
                        <a:lnSpc>
                          <a:spcPct val="107000"/>
                        </a:lnSpc>
                        <a:spcBef>
                          <a:spcPts val="0"/>
                        </a:spcBef>
                        <a:spcAft>
                          <a:spcPts val="0"/>
                        </a:spcAft>
                      </a:pPr>
                      <a:r>
                        <a:rPr lang="en-US" sz="2000" b="1" dirty="0" smtClean="0">
                          <a:effectLst/>
                        </a:rPr>
                        <a:t>School newspaper special issue</a:t>
                      </a:r>
                    </a:p>
                    <a:p>
                      <a:pPr marL="0" marR="0">
                        <a:lnSpc>
                          <a:spcPct val="107000"/>
                        </a:lnSpc>
                        <a:spcBef>
                          <a:spcPts val="0"/>
                        </a:spcBef>
                        <a:spcAft>
                          <a:spcPts val="0"/>
                        </a:spcAft>
                      </a:pPr>
                      <a:r>
                        <a:rPr lang="en-US" sz="2000" b="1" dirty="0" smtClean="0">
                          <a:effectLst/>
                        </a:rPr>
                        <a:t>Organize an assembly</a:t>
                      </a:r>
                      <a:endParaRPr lang="en-US" sz="2000" b="1" dirty="0">
                        <a:effectLst/>
                      </a:endParaRPr>
                    </a:p>
                  </a:txBody>
                  <a:tcPr marL="68580" marR="68580" marT="0" marB="0"/>
                </a:tc>
              </a:tr>
              <a:tr h="1316420">
                <a:tc>
                  <a:txBody>
                    <a:bodyPr/>
                    <a:lstStyle/>
                    <a:p>
                      <a:pPr marL="0" marR="0">
                        <a:lnSpc>
                          <a:spcPct val="107000"/>
                        </a:lnSpc>
                        <a:spcBef>
                          <a:spcPts val="0"/>
                        </a:spcBef>
                        <a:spcAft>
                          <a:spcPts val="0"/>
                        </a:spcAft>
                      </a:pPr>
                      <a:r>
                        <a:rPr lang="en-US" sz="2400" dirty="0">
                          <a:effectLst/>
                        </a:rPr>
                        <a:t>Classroom</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a:effectLst/>
                        </a:rPr>
                        <a:t>Research an issue relevant to an Inquiry</a:t>
                      </a:r>
                      <a:endParaRPr lang="en-US" sz="2000" b="1">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effectLst/>
                        </a:rPr>
                        <a:t>Identify the problem and possible civic solutions or actions</a:t>
                      </a:r>
                      <a:endParaRPr lang="en-US" sz="20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smtClean="0">
                          <a:effectLst/>
                        </a:rPr>
                        <a:t>Bringing stakeholders together for a forum</a:t>
                      </a:r>
                    </a:p>
                    <a:p>
                      <a:pPr marL="0" marR="0">
                        <a:lnSpc>
                          <a:spcPct val="107000"/>
                        </a:lnSpc>
                        <a:spcBef>
                          <a:spcPts val="0"/>
                        </a:spcBef>
                        <a:spcAft>
                          <a:spcPts val="0"/>
                        </a:spcAft>
                      </a:pPr>
                      <a:r>
                        <a:rPr lang="en-US" sz="2000" b="1" dirty="0" smtClean="0">
                          <a:effectLst/>
                        </a:rPr>
                        <a:t>Write </a:t>
                      </a:r>
                      <a:r>
                        <a:rPr lang="en-US" sz="2000" b="1" dirty="0">
                          <a:effectLst/>
                        </a:rPr>
                        <a:t>a letter to the </a:t>
                      </a:r>
                      <a:r>
                        <a:rPr lang="en-US" sz="2000" b="1" dirty="0" smtClean="0">
                          <a:effectLst/>
                        </a:rPr>
                        <a:t>editor</a:t>
                      </a:r>
                    </a:p>
                  </a:txBody>
                  <a:tcPr marL="68580" marR="68580" marT="0" marB="0"/>
                </a:tc>
              </a:tr>
              <a:tr h="871045">
                <a:tc>
                  <a:txBody>
                    <a:bodyPr/>
                    <a:lstStyle/>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solidFill>
                            <a:schemeClr val="bg1"/>
                          </a:solidFill>
                          <a:effectLst/>
                        </a:rPr>
                        <a:t>Understand the problem</a:t>
                      </a:r>
                      <a:endParaRPr lang="en-US" sz="20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nSpc>
                          <a:spcPct val="107000"/>
                        </a:lnSpc>
                        <a:spcBef>
                          <a:spcPts val="0"/>
                        </a:spcBef>
                        <a:spcAft>
                          <a:spcPts val="0"/>
                        </a:spcAft>
                      </a:pPr>
                      <a:r>
                        <a:rPr lang="en-US" sz="2000" b="1" dirty="0">
                          <a:solidFill>
                            <a:schemeClr val="bg1"/>
                          </a:solidFill>
                          <a:effectLst/>
                        </a:rPr>
                        <a:t>Assess</a:t>
                      </a:r>
                      <a:endParaRPr lang="en-US" sz="20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nSpc>
                          <a:spcPct val="107000"/>
                        </a:lnSpc>
                        <a:spcBef>
                          <a:spcPts val="0"/>
                        </a:spcBef>
                        <a:spcAft>
                          <a:spcPts val="0"/>
                        </a:spcAft>
                      </a:pPr>
                      <a:r>
                        <a:rPr lang="en-US" sz="2000" b="1" dirty="0">
                          <a:solidFill>
                            <a:schemeClr val="bg1"/>
                          </a:solidFill>
                          <a:effectLst/>
                        </a:rPr>
                        <a:t>Apply an Action</a:t>
                      </a:r>
                      <a:endParaRPr lang="en-US" sz="2000" b="1" dirty="0">
                        <a:solidFill>
                          <a:schemeClr val="bg1"/>
                        </a:solidFill>
                        <a:effectLst/>
                        <a:latin typeface="Calibri"/>
                        <a:ea typeface="Calibri"/>
                        <a:cs typeface="Times New Roman"/>
                      </a:endParaRPr>
                    </a:p>
                  </a:txBody>
                  <a:tcPr marL="68580" marR="68580" marT="0" marB="0">
                    <a:solidFill>
                      <a:schemeClr val="accent1"/>
                    </a:solidFill>
                  </a:tcPr>
                </a:tc>
              </a:tr>
            </a:tbl>
          </a:graphicData>
        </a:graphic>
      </p:graphicFrame>
    </p:spTree>
    <p:extLst>
      <p:ext uri="{BB962C8B-B14F-4D97-AF65-F5344CB8AC3E}">
        <p14:creationId xmlns:p14="http://schemas.microsoft.com/office/powerpoint/2010/main" val="2696131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Explore</a:t>
            </a:r>
            <a:endParaRPr lang="en-US" dirty="0"/>
          </a:p>
        </p:txBody>
      </p:sp>
      <p:sp>
        <p:nvSpPr>
          <p:cNvPr id="3" name="Content Placeholder 2"/>
          <p:cNvSpPr>
            <a:spLocks noGrp="1"/>
          </p:cNvSpPr>
          <p:nvPr>
            <p:ph idx="1"/>
          </p:nvPr>
        </p:nvSpPr>
        <p:spPr>
          <a:xfrm>
            <a:off x="457200" y="2819400"/>
            <a:ext cx="8229600" cy="3306763"/>
          </a:xfrm>
        </p:spPr>
        <p:txBody>
          <a:bodyPr>
            <a:normAutofit lnSpcReduction="10000"/>
          </a:bodyPr>
          <a:lstStyle/>
          <a:p>
            <a:r>
              <a:rPr lang="en-US" dirty="0" smtClean="0">
                <a:hlinkClick r:id="rId3"/>
              </a:rPr>
              <a:t>www.C3teachers.org</a:t>
            </a:r>
            <a:endParaRPr lang="en-US" dirty="0" smtClean="0"/>
          </a:p>
          <a:p>
            <a:r>
              <a:rPr lang="en-US" dirty="0">
                <a:hlinkClick r:id="rId4"/>
              </a:rPr>
              <a:t>https://</a:t>
            </a:r>
            <a:r>
              <a:rPr lang="en-US" dirty="0" smtClean="0">
                <a:hlinkClick r:id="rId4"/>
              </a:rPr>
              <a:t>www.engageny.org/resource/new-york-state-k-12-social-studies-resource-toolkit-kindergarten-grade-4</a:t>
            </a:r>
            <a:endParaRPr lang="en-US" dirty="0" smtClean="0"/>
          </a:p>
          <a:p>
            <a:r>
              <a:rPr lang="en-US" dirty="0" smtClean="0">
                <a:hlinkClick r:id="rId5"/>
              </a:rPr>
              <a:t>www.NOVELNEWYORK.org</a:t>
            </a:r>
            <a:endParaRPr lang="en-US" dirty="0" smtClean="0"/>
          </a:p>
          <a:p>
            <a:r>
              <a:rPr lang="en-US" dirty="0" smtClean="0">
                <a:hlinkClick r:id="rId6"/>
              </a:rPr>
              <a:t>www.loc.gov</a:t>
            </a:r>
            <a:endParaRPr lang="en-US" dirty="0" smtClean="0"/>
          </a:p>
          <a:p>
            <a:endParaRPr lang="en-US" dirty="0"/>
          </a:p>
        </p:txBody>
      </p:sp>
      <p:sp>
        <p:nvSpPr>
          <p:cNvPr id="4" name="Document"/>
          <p:cNvSpPr>
            <a:spLocks noEditPoints="1" noChangeArrowheads="1"/>
          </p:cNvSpPr>
          <p:nvPr/>
        </p:nvSpPr>
        <p:spPr bwMode="auto">
          <a:xfrm>
            <a:off x="6629400" y="5105400"/>
            <a:ext cx="609600" cy="9715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5</a:t>
            </a:r>
            <a:endParaRPr lang="en-US" dirty="0"/>
          </a:p>
        </p:txBody>
      </p:sp>
    </p:spTree>
    <p:extLst>
      <p:ext uri="{BB962C8B-B14F-4D97-AF65-F5344CB8AC3E}">
        <p14:creationId xmlns:p14="http://schemas.microsoft.com/office/powerpoint/2010/main" val="1090374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r>
              <a:rPr lang="en-US" dirty="0" smtClean="0">
                <a:hlinkClick r:id="rId3"/>
              </a:rPr>
              <a:t>www.C3teachers.org</a:t>
            </a:r>
            <a:endParaRPr lang="en-US" dirty="0" smtClean="0"/>
          </a:p>
          <a:p>
            <a:r>
              <a:rPr lang="en-US" dirty="0" smtClean="0">
                <a:hlinkClick r:id="rId4"/>
              </a:rPr>
              <a:t>https://www.engageny.org/resource/background-new-york-state-k-12-social-studies-framework</a:t>
            </a:r>
            <a:endParaRPr lang="en-US" dirty="0" smtClean="0"/>
          </a:p>
          <a:p>
            <a:r>
              <a:rPr lang="en-US" dirty="0" smtClean="0">
                <a:hlinkClick r:id="rId5"/>
              </a:rPr>
              <a:t>https://www.engageny.org/resource/new-york-state-k-12-social-studies-field-guide</a:t>
            </a:r>
            <a:endParaRPr lang="en-US" dirty="0" smtClean="0"/>
          </a:p>
          <a:p>
            <a:r>
              <a:rPr lang="en-US" dirty="0" smtClean="0">
                <a:hlinkClick r:id="rId6"/>
              </a:rPr>
              <a:t>https://www.engageny.org/resource/new-york-state-k-12-social-studies-resource-toolkit-kindergarten-grade-4</a:t>
            </a:r>
            <a:endParaRPr lang="en-US" dirty="0" smtClean="0"/>
          </a:p>
          <a:p>
            <a:r>
              <a:rPr lang="en-US" dirty="0">
                <a:hlinkClick r:id="rId7"/>
              </a:rPr>
              <a:t>https://</a:t>
            </a:r>
            <a:r>
              <a:rPr lang="en-US" dirty="0" smtClean="0">
                <a:hlinkClick r:id="rId7"/>
              </a:rPr>
              <a:t>www.engageny.org/resource/new-york-state-k-12-social-studies-resource-toolkit-grades-5-8</a:t>
            </a:r>
            <a:endParaRPr lang="en-US" dirty="0" smtClean="0"/>
          </a:p>
          <a:p>
            <a:r>
              <a:rPr lang="en-US" dirty="0" smtClean="0">
                <a:hlinkClick r:id="rId8"/>
              </a:rPr>
              <a:t>www.NOVELNEWYORK.org</a:t>
            </a:r>
            <a:endParaRPr lang="en-US" dirty="0" smtClean="0"/>
          </a:p>
          <a:p>
            <a:r>
              <a:rPr lang="en-US" dirty="0" smtClean="0">
                <a:hlinkClick r:id="rId9"/>
              </a:rPr>
              <a:t>www.gutenberg.org</a:t>
            </a:r>
            <a:endParaRPr lang="en-US" dirty="0" smtClean="0"/>
          </a:p>
          <a:p>
            <a:endParaRPr lang="en-US" dirty="0"/>
          </a:p>
          <a:p>
            <a:endParaRPr lang="en-US" dirty="0"/>
          </a:p>
        </p:txBody>
      </p:sp>
    </p:spTree>
    <p:extLst>
      <p:ext uri="{BB962C8B-B14F-4D97-AF65-F5344CB8AC3E}">
        <p14:creationId xmlns:p14="http://schemas.microsoft.com/office/powerpoint/2010/main" val="413541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the Most of our Time…</a:t>
            </a:r>
            <a:endParaRPr lang="en-US" dirty="0"/>
          </a:p>
        </p:txBody>
      </p:sp>
      <p:sp>
        <p:nvSpPr>
          <p:cNvPr id="3" name="Content Placeholder 2"/>
          <p:cNvSpPr>
            <a:spLocks noGrp="1"/>
          </p:cNvSpPr>
          <p:nvPr>
            <p:ph idx="1"/>
          </p:nvPr>
        </p:nvSpPr>
        <p:spPr/>
        <p:txBody>
          <a:bodyPr>
            <a:normAutofit/>
          </a:bodyPr>
          <a:lstStyle/>
          <a:p>
            <a:r>
              <a:rPr lang="en-US" dirty="0" smtClean="0"/>
              <a:t>With a partner, answer the following questions:</a:t>
            </a:r>
          </a:p>
          <a:p>
            <a:pPr marL="292608" lvl="1" indent="0">
              <a:buNone/>
            </a:pPr>
            <a:endParaRPr lang="en-US" sz="1600" dirty="0" smtClean="0"/>
          </a:p>
          <a:p>
            <a:pPr lvl="1"/>
            <a:r>
              <a:rPr lang="en-US" dirty="0" smtClean="0"/>
              <a:t>What do you already know about the NYS SS Framework?</a:t>
            </a:r>
          </a:p>
          <a:p>
            <a:pPr marL="457200" lvl="1" indent="0">
              <a:buNone/>
            </a:pPr>
            <a:endParaRPr lang="en-US" sz="1700" dirty="0" smtClean="0"/>
          </a:p>
          <a:p>
            <a:pPr lvl="1"/>
            <a:r>
              <a:rPr lang="en-US" dirty="0" smtClean="0"/>
              <a:t>What are you most concerned about with the implementation of the Framework?</a:t>
            </a:r>
          </a:p>
          <a:p>
            <a:pPr marL="457200" lvl="1" indent="0">
              <a:buNone/>
            </a:pPr>
            <a:endParaRPr lang="en-US" sz="1600" dirty="0"/>
          </a:p>
          <a:p>
            <a:pPr lvl="1"/>
            <a:r>
              <a:rPr lang="en-US" dirty="0"/>
              <a:t>What do you hope to get out of today’s session?</a:t>
            </a:r>
          </a:p>
          <a:p>
            <a:pPr marL="292608" lvl="1" indent="0">
              <a:buNone/>
            </a:pPr>
            <a:endParaRPr lang="en-US" dirty="0" smtClean="0"/>
          </a:p>
        </p:txBody>
      </p:sp>
    </p:spTree>
    <p:extLst>
      <p:ext uri="{BB962C8B-B14F-4D97-AF65-F5344CB8AC3E}">
        <p14:creationId xmlns:p14="http://schemas.microsoft.com/office/powerpoint/2010/main" val="204086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3_tit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5283200"/>
            <a:ext cx="9144000" cy="1573213"/>
          </a:xfrm>
          <a:prstGeom prst="rect">
            <a:avLst/>
          </a:prstGeom>
          <a:solidFill>
            <a:srgbClr val="04243C"/>
          </a:solidFill>
          <a:ln w="9525">
            <a:solidFill>
              <a:srgbClr val="04243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2400" dirty="0">
              <a:solidFill>
                <a:schemeClr val="lt1"/>
              </a:solidFill>
              <a:latin typeface="+mn-lt"/>
              <a:ea typeface="+mn-ea"/>
            </a:endParaRPr>
          </a:p>
        </p:txBody>
      </p:sp>
      <p:cxnSp>
        <p:nvCxnSpPr>
          <p:cNvPr id="7" name="Straight Connector 6"/>
          <p:cNvCxnSpPr>
            <a:cxnSpLocks noChangeShapeType="1"/>
          </p:cNvCxnSpPr>
          <p:nvPr/>
        </p:nvCxnSpPr>
        <p:spPr bwMode="auto">
          <a:xfrm>
            <a:off x="0" y="5283200"/>
            <a:ext cx="9144000" cy="0"/>
          </a:xfrm>
          <a:prstGeom prst="line">
            <a:avLst/>
          </a:prstGeom>
          <a:noFill/>
          <a:ln w="57150">
            <a:solidFill>
              <a:schemeClr val="accent1"/>
            </a:solidFill>
            <a:round/>
            <a:headEnd/>
            <a:tailEnd/>
          </a:ln>
          <a:effectLst>
            <a:outerShdw blurRad="63500" dist="20000" dir="5400000" rotWithShape="0">
              <a:srgbClr val="000000">
                <a:alpha val="37999"/>
              </a:srgbClr>
            </a:outerShdw>
          </a:effectLst>
          <a:extLst/>
        </p:spPr>
      </p:cxnSp>
    </p:spTree>
    <p:extLst>
      <p:ext uri="{BB962C8B-B14F-4D97-AF65-F5344CB8AC3E}">
        <p14:creationId xmlns:p14="http://schemas.microsoft.com/office/powerpoint/2010/main" val="38445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2557463" y="1676400"/>
            <a:ext cx="66151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defTabSz="45720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defTabSz="4572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defTabSz="4572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defTabSz="4572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defTabSz="4572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defTabSz="4572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defTabSz="4572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defTabSz="4572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r>
              <a:rPr lang="en-US" altLang="en-US" sz="2800">
                <a:solidFill>
                  <a:srgbClr val="008000"/>
                </a:solidFill>
                <a:latin typeface="Calibri" pitchFamily="34" charset="0"/>
              </a:rPr>
              <a:t>Dimension 1</a:t>
            </a:r>
            <a:r>
              <a:rPr lang="en-US" altLang="en-US" sz="2800" b="0">
                <a:solidFill>
                  <a:srgbClr val="008000"/>
                </a:solidFill>
                <a:latin typeface="Calibri" pitchFamily="34" charset="0"/>
              </a:rPr>
              <a:t>:</a:t>
            </a:r>
            <a:r>
              <a:rPr lang="en-US" altLang="en-US" sz="2800" b="0">
                <a:solidFill>
                  <a:schemeClr val="tx1"/>
                </a:solidFill>
                <a:latin typeface="Calibri" pitchFamily="34" charset="0"/>
              </a:rPr>
              <a:t>  Developing Questions and Planning Inquiries</a:t>
            </a:r>
          </a:p>
          <a:p>
            <a:pPr eaLnBrk="1" hangingPunct="1"/>
            <a:r>
              <a:rPr lang="en-US" altLang="en-US" sz="2800">
                <a:solidFill>
                  <a:srgbClr val="6B2C83"/>
                </a:solidFill>
                <a:latin typeface="Calibri" pitchFamily="34" charset="0"/>
              </a:rPr>
              <a:t>Dimension 2</a:t>
            </a:r>
            <a:r>
              <a:rPr lang="en-US" altLang="en-US" sz="2800" b="0">
                <a:solidFill>
                  <a:schemeClr val="tx1"/>
                </a:solidFill>
                <a:latin typeface="Calibri" pitchFamily="34" charset="0"/>
              </a:rPr>
              <a:t>:  Applying Disciplinary Tools and Concepts (Civics, Economics, Geography, and History)</a:t>
            </a:r>
          </a:p>
          <a:p>
            <a:pPr eaLnBrk="1" hangingPunct="1"/>
            <a:r>
              <a:rPr lang="en-US" altLang="en-US" sz="2800">
                <a:solidFill>
                  <a:srgbClr val="04243C"/>
                </a:solidFill>
                <a:latin typeface="Calibri" pitchFamily="34" charset="0"/>
              </a:rPr>
              <a:t>Dimension 3</a:t>
            </a:r>
            <a:r>
              <a:rPr lang="en-US" altLang="en-US" sz="2800" b="0">
                <a:solidFill>
                  <a:schemeClr val="tx1"/>
                </a:solidFill>
                <a:latin typeface="Calibri" pitchFamily="34" charset="0"/>
              </a:rPr>
              <a:t>:  Evaluating Sources and Using Evidence </a:t>
            </a:r>
          </a:p>
          <a:p>
            <a:pPr eaLnBrk="1" hangingPunct="1"/>
            <a:r>
              <a:rPr lang="en-US" altLang="en-US" sz="2800">
                <a:solidFill>
                  <a:srgbClr val="AD2215"/>
                </a:solidFill>
                <a:latin typeface="Calibri" pitchFamily="34" charset="0"/>
              </a:rPr>
              <a:t>Dimension 4</a:t>
            </a:r>
            <a:r>
              <a:rPr lang="en-US" altLang="en-US" sz="2800" b="0">
                <a:solidFill>
                  <a:schemeClr val="tx1"/>
                </a:solidFill>
                <a:latin typeface="Calibri" pitchFamily="34" charset="0"/>
              </a:rPr>
              <a:t>:  Communicating Conclusions and Taking Informed Action</a:t>
            </a:r>
          </a:p>
        </p:txBody>
      </p:sp>
      <p:grpSp>
        <p:nvGrpSpPr>
          <p:cNvPr id="21507"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endParaRPr>
            </a:p>
          </p:txBody>
        </p:sp>
        <p:sp>
          <p:nvSpPr>
            <p:cNvPr id="21514"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4000" b="0">
                  <a:solidFill>
                    <a:schemeClr val="bg1"/>
                  </a:solidFill>
                </a:rPr>
                <a:t>What is the C3 Framework?</a:t>
              </a:r>
            </a:p>
            <a:p>
              <a:pPr eaLnBrk="1" hangingPunct="1">
                <a:spcBef>
                  <a:spcPct val="0"/>
                </a:spcBef>
                <a:buFontTx/>
                <a:buNone/>
              </a:pPr>
              <a:endParaRPr lang="en-US" altLang="en-US" sz="4000" b="0">
                <a:solidFill>
                  <a:schemeClr val="bg1"/>
                </a:solidFill>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4400" b="1" dirty="0">
                <a:solidFill>
                  <a:schemeClr val="bg1"/>
                </a:solidFill>
              </a:rPr>
              <a:t>C3 Inquiry Arc </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63500" dist="20000" dir="5400000" rotWithShape="0">
              <a:srgbClr val="000000">
                <a:alpha val="37999"/>
              </a:srgbClr>
            </a:outerShdw>
          </a:effectLst>
          <a:extLst/>
        </p:spPr>
      </p:cxnSp>
      <p:pic>
        <p:nvPicPr>
          <p:cNvPr id="21510" name="Picture 10" descr="Inquiryarc_new.tiff"/>
          <p:cNvPicPr>
            <a:picLocks noChangeAspect="1"/>
          </p:cNvPicPr>
          <p:nvPr/>
        </p:nvPicPr>
        <p:blipFill>
          <a:blip r:embed="rId3">
            <a:extLst>
              <a:ext uri="{28A0092B-C50C-407E-A947-70E740481C1C}">
                <a14:useLocalDpi xmlns:a14="http://schemas.microsoft.com/office/drawing/2010/main" val="0"/>
              </a:ext>
            </a:extLst>
          </a:blip>
          <a:srcRect l="20190" t="2994" r="58885" b="3108"/>
          <a:stretch>
            <a:fillRect/>
          </a:stretch>
        </p:blipFill>
        <p:spPr bwMode="auto">
          <a:xfrm>
            <a:off x="0" y="4763"/>
            <a:ext cx="18097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
          <p:cNvSpPr txBox="1">
            <a:spLocks noChangeArrowheads="1"/>
          </p:cNvSpPr>
          <p:nvPr/>
        </p:nvSpPr>
        <p:spPr bwMode="auto">
          <a:xfrm>
            <a:off x="4949825" y="304800"/>
            <a:ext cx="260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3600">
                <a:solidFill>
                  <a:schemeClr val="bg1"/>
                </a:solidFill>
              </a:rPr>
              <a:t>Inquiry Arc</a:t>
            </a:r>
          </a:p>
        </p:txBody>
      </p:sp>
      <p:cxnSp>
        <p:nvCxnSpPr>
          <p:cNvPr id="21512" name="Straight Connector 5"/>
          <p:cNvCxnSpPr>
            <a:cxnSpLocks noChangeShapeType="1"/>
          </p:cNvCxnSpPr>
          <p:nvPr/>
        </p:nvCxnSpPr>
        <p:spPr bwMode="auto">
          <a:xfrm>
            <a:off x="3048000" y="1219200"/>
            <a:ext cx="556260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5496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304800"/>
            <a:ext cx="8229600" cy="1143000"/>
          </a:xfrm>
          <a:prstGeom prst="rect">
            <a:avLst/>
          </a:prstGeom>
          <a:ln>
            <a:noFill/>
          </a:ln>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venir Book"/>
                <a:cs typeface="Avenir Book"/>
              </a:rPr>
              <a:t>IDM follows C3 Inquiry Arc</a:t>
            </a:r>
            <a:endParaRPr lang="en-US" b="1" dirty="0">
              <a:solidFill>
                <a:schemeClr val="bg1"/>
              </a:solidFill>
              <a:latin typeface="Avenir Book"/>
              <a:cs typeface="Avenir Book"/>
            </a:endParaRPr>
          </a:p>
        </p:txBody>
      </p:sp>
      <p:pic>
        <p:nvPicPr>
          <p:cNvPr id="118787" name="Picture 4"/>
          <p:cNvPicPr>
            <a:picLocks noChangeAspect="1"/>
          </p:cNvPicPr>
          <p:nvPr/>
        </p:nvPicPr>
        <p:blipFill>
          <a:blip r:embed="rId3">
            <a:extLst>
              <a:ext uri="{28A0092B-C50C-407E-A947-70E740481C1C}">
                <a14:useLocalDpi xmlns:a14="http://schemas.microsoft.com/office/drawing/2010/main" val="0"/>
              </a:ext>
            </a:extLst>
          </a:blip>
          <a:srcRect l="3406" r="1961" b="65472"/>
          <a:stretch>
            <a:fillRect/>
          </a:stretch>
        </p:blipFill>
        <p:spPr bwMode="auto">
          <a:xfrm>
            <a:off x="0" y="1274763"/>
            <a:ext cx="91614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Box 2"/>
          <p:cNvSpPr txBox="1">
            <a:spLocks noChangeArrowheads="1"/>
          </p:cNvSpPr>
          <p:nvPr/>
        </p:nvSpPr>
        <p:spPr bwMode="auto">
          <a:xfrm>
            <a:off x="338468" y="4121150"/>
            <a:ext cx="19065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700" b="1">
                <a:solidFill>
                  <a:srgbClr val="606060"/>
                </a:solidFill>
                <a:latin typeface="Arial" pitchFamily="34" charset="0"/>
                <a:ea typeface="MS PGothic" pitchFamily="34" charset="-128"/>
                <a:cs typeface="Verdana" pitchFamily="34" charset="0"/>
              </a:defRPr>
            </a:lvl1pPr>
            <a:lvl2pPr marL="742950" indent="-28575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2000" b="0" dirty="0">
                <a:solidFill>
                  <a:schemeClr val="tx1"/>
                </a:solidFill>
                <a:latin typeface="Avenir Book" charset="0"/>
              </a:rPr>
              <a:t>If students are  asked a COMPELLING</a:t>
            </a:r>
            <a:r>
              <a:rPr lang="en-US" altLang="en-US" sz="2000" dirty="0">
                <a:solidFill>
                  <a:schemeClr val="tx1"/>
                </a:solidFill>
                <a:latin typeface="Avenir Book" charset="0"/>
              </a:rPr>
              <a:t> </a:t>
            </a:r>
            <a:r>
              <a:rPr lang="en-US" altLang="en-US" sz="2000" b="0" dirty="0">
                <a:solidFill>
                  <a:schemeClr val="tx1"/>
                </a:solidFill>
                <a:latin typeface="Avenir Book" charset="0"/>
              </a:rPr>
              <a:t>question……</a:t>
            </a:r>
          </a:p>
        </p:txBody>
      </p:sp>
      <p:sp>
        <p:nvSpPr>
          <p:cNvPr id="118789" name="TextBox 6"/>
          <p:cNvSpPr txBox="1">
            <a:spLocks noChangeArrowheads="1"/>
          </p:cNvSpPr>
          <p:nvPr/>
        </p:nvSpPr>
        <p:spPr bwMode="auto">
          <a:xfrm>
            <a:off x="7047838" y="3976688"/>
            <a:ext cx="18970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700" b="1">
                <a:solidFill>
                  <a:srgbClr val="606060"/>
                </a:solidFill>
                <a:latin typeface="Arial" pitchFamily="34" charset="0"/>
                <a:ea typeface="MS PGothic" pitchFamily="34" charset="-128"/>
                <a:cs typeface="Verdana" pitchFamily="34" charset="0"/>
              </a:defRPr>
            </a:lvl1pPr>
            <a:lvl2pPr marL="742950" indent="-28575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2000" b="0" dirty="0">
                <a:solidFill>
                  <a:schemeClr val="tx1"/>
                </a:solidFill>
                <a:latin typeface="Avenir Book" charset="0"/>
              </a:rPr>
              <a:t>Students answer in the form of a SUMMATIVE</a:t>
            </a:r>
          </a:p>
          <a:p>
            <a:pPr eaLnBrk="1" hangingPunct="1">
              <a:spcBef>
                <a:spcPct val="0"/>
              </a:spcBef>
              <a:buFontTx/>
              <a:buNone/>
            </a:pPr>
            <a:r>
              <a:rPr lang="en-US" altLang="en-US" sz="2000" b="0" dirty="0">
                <a:solidFill>
                  <a:schemeClr val="tx1"/>
                </a:solidFill>
                <a:latin typeface="Avenir Book" charset="0"/>
              </a:rPr>
              <a:t>ARGUMENT</a:t>
            </a:r>
          </a:p>
        </p:txBody>
      </p:sp>
      <p:sp>
        <p:nvSpPr>
          <p:cNvPr id="118790" name="TextBox 8"/>
          <p:cNvSpPr txBox="1">
            <a:spLocks noChangeArrowheads="1"/>
          </p:cNvSpPr>
          <p:nvPr/>
        </p:nvSpPr>
        <p:spPr bwMode="auto">
          <a:xfrm>
            <a:off x="2574925" y="4905375"/>
            <a:ext cx="4240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700" b="1">
                <a:solidFill>
                  <a:srgbClr val="606060"/>
                </a:solidFill>
                <a:latin typeface="Arial" pitchFamily="34" charset="0"/>
                <a:ea typeface="MS PGothic" pitchFamily="34" charset="-128"/>
                <a:cs typeface="Verdana" pitchFamily="34" charset="0"/>
              </a:defRPr>
            </a:lvl1pPr>
            <a:lvl2pPr marL="742950" indent="-28575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r>
              <a:rPr lang="en-US" altLang="en-US" sz="2000" b="0">
                <a:solidFill>
                  <a:schemeClr val="tx1"/>
                </a:solidFill>
                <a:latin typeface="Avenir Book" charset="0"/>
              </a:rPr>
              <a:t>In the middle are the </a:t>
            </a:r>
            <a:r>
              <a:rPr lang="en-US" altLang="en-US" sz="2000" b="0">
                <a:solidFill>
                  <a:srgbClr val="FF0000"/>
                </a:solidFill>
                <a:latin typeface="Avenir Book" charset="0"/>
              </a:rPr>
              <a:t>SUPPORTING</a:t>
            </a:r>
          </a:p>
          <a:p>
            <a:pPr algn="ctr" eaLnBrk="1" hangingPunct="1">
              <a:spcBef>
                <a:spcPct val="0"/>
              </a:spcBef>
              <a:buFontTx/>
              <a:buNone/>
            </a:pPr>
            <a:r>
              <a:rPr lang="en-US" altLang="en-US" sz="2000" b="0">
                <a:solidFill>
                  <a:srgbClr val="FF0000"/>
                </a:solidFill>
                <a:latin typeface="Avenir Book" charset="0"/>
              </a:rPr>
              <a:t>QUESTIONS, FORMATIVE TASKS, </a:t>
            </a:r>
          </a:p>
          <a:p>
            <a:pPr algn="ctr" eaLnBrk="1" hangingPunct="1">
              <a:spcBef>
                <a:spcPct val="0"/>
              </a:spcBef>
              <a:buFontTx/>
              <a:buNone/>
            </a:pPr>
            <a:r>
              <a:rPr lang="en-US" altLang="en-US" sz="2000" b="0">
                <a:solidFill>
                  <a:srgbClr val="FF0000"/>
                </a:solidFill>
                <a:latin typeface="Avenir Book" charset="0"/>
              </a:rPr>
              <a:t>AND SOURCES</a:t>
            </a:r>
          </a:p>
        </p:txBody>
      </p:sp>
      <p:cxnSp>
        <p:nvCxnSpPr>
          <p:cNvPr id="10" name="Straight Arrow Connector 9"/>
          <p:cNvCxnSpPr>
            <a:cxnSpLocks noChangeShapeType="1"/>
            <a:stCxn id="118788" idx="3"/>
            <a:endCxn id="118789" idx="1"/>
          </p:cNvCxnSpPr>
          <p:nvPr/>
        </p:nvCxnSpPr>
        <p:spPr bwMode="auto">
          <a:xfrm>
            <a:off x="2245055" y="4782344"/>
            <a:ext cx="4802783" cy="9525"/>
          </a:xfrm>
          <a:prstGeom prst="straightConnector1">
            <a:avLst/>
          </a:prstGeom>
          <a:noFill/>
          <a:ln w="571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2574925" y="1371600"/>
            <a:ext cx="4206875" cy="4895850"/>
          </a:xfrm>
          <a:prstGeom prst="rect">
            <a:avLst/>
          </a:prstGeom>
          <a:noFill/>
          <a:ln w="76200">
            <a:solidFill>
              <a:srgbClr val="FF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359459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lstStyle/>
          <a:p>
            <a:r>
              <a:rPr lang="en-US" dirty="0" smtClean="0"/>
              <a:t>Inquiry Arc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447800"/>
            <a:ext cx="90011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a:xfrm>
            <a:off x="5638800" y="1447800"/>
            <a:ext cx="1676400" cy="1371600"/>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 name="TextBox 3"/>
          <p:cNvSpPr txBox="1"/>
          <p:nvPr/>
        </p:nvSpPr>
        <p:spPr>
          <a:xfrm>
            <a:off x="7543798" y="1810434"/>
            <a:ext cx="1528763" cy="646331"/>
          </a:xfrm>
          <a:prstGeom prst="rect">
            <a:avLst/>
          </a:prstGeom>
          <a:noFill/>
        </p:spPr>
        <p:txBody>
          <a:bodyPr wrap="square" rtlCol="0">
            <a:spAutoFit/>
          </a:bodyPr>
          <a:lstStyle/>
          <a:p>
            <a:r>
              <a:rPr lang="en-US" sz="3600" dirty="0" smtClean="0"/>
              <a:t>Why?</a:t>
            </a:r>
            <a:endParaRPr lang="en-US" sz="3600" dirty="0"/>
          </a:p>
        </p:txBody>
      </p:sp>
      <p:sp>
        <p:nvSpPr>
          <p:cNvPr id="5" name="Right Brace 4"/>
          <p:cNvSpPr/>
          <p:nvPr/>
        </p:nvSpPr>
        <p:spPr>
          <a:xfrm rot="5400000">
            <a:off x="6908224" y="5512377"/>
            <a:ext cx="876300" cy="533401"/>
          </a:xfrm>
          <a:prstGeom prst="rightBrace">
            <a:avLst>
              <a:gd name="adj1" fmla="val 12013"/>
              <a:gd name="adj2" fmla="val 5000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TextBox 6"/>
          <p:cNvSpPr txBox="1"/>
          <p:nvPr/>
        </p:nvSpPr>
        <p:spPr>
          <a:xfrm>
            <a:off x="6581992" y="6211669"/>
            <a:ext cx="1528763" cy="646331"/>
          </a:xfrm>
          <a:prstGeom prst="rect">
            <a:avLst/>
          </a:prstGeom>
          <a:noFill/>
        </p:spPr>
        <p:txBody>
          <a:bodyPr wrap="square" rtlCol="0">
            <a:spAutoFit/>
          </a:bodyPr>
          <a:lstStyle/>
          <a:p>
            <a:pPr algn="ctr"/>
            <a:r>
              <a:rPr lang="en-US" sz="3600" dirty="0" smtClean="0"/>
              <a:t>How?</a:t>
            </a:r>
            <a:endParaRPr lang="en-US" sz="3600" dirty="0"/>
          </a:p>
        </p:txBody>
      </p:sp>
      <p:sp>
        <p:nvSpPr>
          <p:cNvPr id="8" name="Right Brace 7"/>
          <p:cNvSpPr/>
          <p:nvPr/>
        </p:nvSpPr>
        <p:spPr>
          <a:xfrm rot="5400000">
            <a:off x="2273352" y="5366381"/>
            <a:ext cx="558694" cy="1143000"/>
          </a:xfrm>
          <a:prstGeom prst="rightBrace">
            <a:avLst>
              <a:gd name="adj1" fmla="val 25000"/>
              <a:gd name="adj2" fmla="val 50000"/>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TextBox 8"/>
          <p:cNvSpPr txBox="1"/>
          <p:nvPr/>
        </p:nvSpPr>
        <p:spPr>
          <a:xfrm>
            <a:off x="1781389" y="6202646"/>
            <a:ext cx="1528763" cy="646331"/>
          </a:xfrm>
          <a:prstGeom prst="rect">
            <a:avLst/>
          </a:prstGeom>
          <a:noFill/>
        </p:spPr>
        <p:txBody>
          <a:bodyPr wrap="square" rtlCol="0">
            <a:spAutoFit/>
          </a:bodyPr>
          <a:lstStyle/>
          <a:p>
            <a:pPr algn="ctr"/>
            <a:r>
              <a:rPr lang="en-US" sz="3600" dirty="0" smtClean="0"/>
              <a:t>What?</a:t>
            </a:r>
            <a:endParaRPr lang="en-US" sz="3600" dirty="0"/>
          </a:p>
        </p:txBody>
      </p:sp>
    </p:spTree>
    <p:extLst>
      <p:ext uri="{BB962C8B-B14F-4D97-AF65-F5344CB8AC3E}">
        <p14:creationId xmlns:p14="http://schemas.microsoft.com/office/powerpoint/2010/main" val="499851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17638"/>
          </a:xfrm>
        </p:spPr>
        <p:txBody>
          <a:bodyPr/>
          <a:lstStyle/>
          <a:p>
            <a:r>
              <a:rPr lang="en-US" altLang="en-US" sz="3200" smtClean="0">
                <a:ea typeface="ＭＳ Ｐゴシック" pitchFamily="34" charset="-128"/>
              </a:rPr>
              <a:t>Same 5 NYS Social Studies </a:t>
            </a:r>
            <a:br>
              <a:rPr lang="en-US" altLang="en-US" sz="3200" smtClean="0">
                <a:ea typeface="ＭＳ Ｐゴシック" pitchFamily="34" charset="-128"/>
              </a:rPr>
            </a:br>
            <a:r>
              <a:rPr lang="en-US" altLang="en-US" sz="3200" smtClean="0">
                <a:ea typeface="ＭＳ Ｐゴシック" pitchFamily="34" charset="-128"/>
              </a:rPr>
              <a:t>Learning Standards </a:t>
            </a:r>
          </a:p>
        </p:txBody>
      </p:sp>
      <p:sp>
        <p:nvSpPr>
          <p:cNvPr id="12291" name="Content Placeholder 2"/>
          <p:cNvSpPr>
            <a:spLocks noGrp="1"/>
          </p:cNvSpPr>
          <p:nvPr>
            <p:ph idx="1"/>
          </p:nvPr>
        </p:nvSpPr>
        <p:spPr/>
        <p:txBody>
          <a:bodyPr/>
          <a:lstStyle/>
          <a:p>
            <a:r>
              <a:rPr lang="en-US" altLang="en-US" smtClean="0">
                <a:solidFill>
                  <a:schemeClr val="tx1"/>
                </a:solidFill>
                <a:ea typeface="ＭＳ Ｐゴシック" pitchFamily="34" charset="-128"/>
              </a:rPr>
              <a:t>Standard 1:  History of the United States and 			New York</a:t>
            </a:r>
          </a:p>
          <a:p>
            <a:endParaRPr lang="en-US" altLang="en-US" sz="800" smtClean="0">
              <a:solidFill>
                <a:schemeClr val="tx1"/>
              </a:solidFill>
              <a:ea typeface="ＭＳ Ｐゴシック" pitchFamily="34" charset="-128"/>
            </a:endParaRPr>
          </a:p>
          <a:p>
            <a:r>
              <a:rPr lang="en-US" altLang="en-US" smtClean="0">
                <a:solidFill>
                  <a:schemeClr val="tx1"/>
                </a:solidFill>
                <a:ea typeface="ＭＳ Ｐゴシック" pitchFamily="34" charset="-128"/>
              </a:rPr>
              <a:t>Standard 2:  World History </a:t>
            </a:r>
          </a:p>
          <a:p>
            <a:pPr>
              <a:buFontTx/>
              <a:buNone/>
            </a:pPr>
            <a:endParaRPr lang="en-US" altLang="en-US" sz="800" smtClean="0">
              <a:solidFill>
                <a:schemeClr val="tx1"/>
              </a:solidFill>
              <a:ea typeface="ＭＳ Ｐゴシック" pitchFamily="34" charset="-128"/>
            </a:endParaRPr>
          </a:p>
          <a:p>
            <a:r>
              <a:rPr lang="en-US" altLang="en-US" smtClean="0">
                <a:solidFill>
                  <a:schemeClr val="tx1"/>
                </a:solidFill>
                <a:ea typeface="ＭＳ Ｐゴシック" pitchFamily="34" charset="-128"/>
              </a:rPr>
              <a:t>Standard 3:  Geography</a:t>
            </a:r>
          </a:p>
          <a:p>
            <a:pPr>
              <a:buFontTx/>
              <a:buNone/>
            </a:pPr>
            <a:endParaRPr lang="en-US" altLang="en-US" sz="800" smtClean="0">
              <a:solidFill>
                <a:schemeClr val="tx1"/>
              </a:solidFill>
              <a:ea typeface="ＭＳ Ｐゴシック" pitchFamily="34" charset="-128"/>
            </a:endParaRPr>
          </a:p>
          <a:p>
            <a:r>
              <a:rPr lang="en-US" altLang="en-US" smtClean="0">
                <a:solidFill>
                  <a:schemeClr val="tx1"/>
                </a:solidFill>
                <a:ea typeface="ＭＳ Ｐゴシック" pitchFamily="34" charset="-128"/>
              </a:rPr>
              <a:t>Standard 4:  Economics</a:t>
            </a:r>
          </a:p>
          <a:p>
            <a:pPr>
              <a:buFontTx/>
              <a:buNone/>
            </a:pPr>
            <a:endParaRPr lang="en-US" altLang="en-US" sz="800" smtClean="0">
              <a:solidFill>
                <a:schemeClr val="tx1"/>
              </a:solidFill>
              <a:ea typeface="ＭＳ Ｐゴシック" pitchFamily="34" charset="-128"/>
            </a:endParaRPr>
          </a:p>
          <a:p>
            <a:r>
              <a:rPr lang="en-US" altLang="en-US" smtClean="0">
                <a:solidFill>
                  <a:schemeClr val="tx1"/>
                </a:solidFill>
                <a:ea typeface="ＭＳ Ｐゴシック" pitchFamily="34" charset="-128"/>
              </a:rPr>
              <a:t>Standard 5:  Civics, Citizenship, and 					Government</a:t>
            </a:r>
          </a:p>
          <a:p>
            <a:endParaRPr lang="en-US" altLang="en-US" smtClean="0">
              <a:solidFill>
                <a:srgbClr val="606060"/>
              </a:solidFill>
              <a:ea typeface="ＭＳ Ｐゴシック" pitchFamily="34" charset="-128"/>
            </a:endParaRPr>
          </a:p>
        </p:txBody>
      </p:sp>
      <p:sp>
        <p:nvSpPr>
          <p:cNvPr id="12292"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D6967866-501A-44CB-BC28-6F9EC7598B1C}" type="slidenum">
              <a:rPr lang="en-US" altLang="en-US" sz="1400" b="0" smtClean="0">
                <a:solidFill>
                  <a:schemeClr val="bg1"/>
                </a:solidFill>
                <a:latin typeface="CartoGothic Std" pitchFamily="34" charset="0"/>
              </a:rPr>
              <a:pPr eaLnBrk="1" hangingPunct="1">
                <a:spcBef>
                  <a:spcPct val="0"/>
                </a:spcBef>
                <a:buFontTx/>
                <a:buNone/>
              </a:pPr>
              <a:t>9</a:t>
            </a:fld>
            <a:endParaRPr lang="en-US" altLang="en-US" sz="1400" b="0" smtClean="0">
              <a:solidFill>
                <a:schemeClr val="bg1"/>
              </a:solidFill>
              <a:latin typeface="CartoGothic Std" pitchFamily="34" charset="0"/>
            </a:endParaRPr>
          </a:p>
        </p:txBody>
      </p:sp>
      <p:sp>
        <p:nvSpPr>
          <p:cNvPr id="12293" name="Footer Placeholder 3"/>
          <p:cNvSpPr>
            <a:spLocks noGrp="1"/>
          </p:cNvSpPr>
          <p:nvPr>
            <p:ph type="ftr" sz="quarter" idx="4294967295"/>
          </p:nvPr>
        </p:nvSpPr>
        <p:spPr bwMode="auto">
          <a:xfrm>
            <a:off x="0" y="6553200"/>
            <a:ext cx="9144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r>
              <a:rPr lang="en-US" altLang="en-US" sz="1800" b="0">
                <a:solidFill>
                  <a:schemeClr val="tx1"/>
                </a:solidFill>
              </a:rPr>
              <a:t>EngageNY.org</a:t>
            </a:r>
          </a:p>
        </p:txBody>
      </p:sp>
      <p:cxnSp>
        <p:nvCxnSpPr>
          <p:cNvPr id="12294" name="Straight Connector 5"/>
          <p:cNvCxnSpPr>
            <a:cxnSpLocks noChangeShapeType="1"/>
          </p:cNvCxnSpPr>
          <p:nvPr/>
        </p:nvCxnSpPr>
        <p:spPr bwMode="auto">
          <a:xfrm>
            <a:off x="533400" y="1219200"/>
            <a:ext cx="807720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2749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3583</Words>
  <Application>Microsoft Office PowerPoint</Application>
  <PresentationFormat>On-screen Show (4:3)</PresentationFormat>
  <Paragraphs>413</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NYS Common Core Social Studies Framework Presentation Adapted by  Dr. Elizabeth Frangella Diocese of Brooklyn Pat Trimper Diocese of Buffalo </vt:lpstr>
      <vt:lpstr>Session objectives</vt:lpstr>
      <vt:lpstr>Our Work in Social Studies</vt:lpstr>
      <vt:lpstr>Making the Most of our Time…</vt:lpstr>
      <vt:lpstr>PowerPoint Presentation</vt:lpstr>
      <vt:lpstr>PowerPoint Presentation</vt:lpstr>
      <vt:lpstr>PowerPoint Presentation</vt:lpstr>
      <vt:lpstr>Inquiry Arc</vt:lpstr>
      <vt:lpstr>Same 5 NYS Social Studies  Learning Standards </vt:lpstr>
      <vt:lpstr>Course of Study Remains Same</vt:lpstr>
      <vt:lpstr>NY Social Studies Framework  3 Instructional Shifts</vt:lpstr>
      <vt:lpstr>Instructional Shift #1: Focus on Conceptual Understanding</vt:lpstr>
      <vt:lpstr>Instructional Shift #2: Foster Student Inquiry, Collaboration, and Informed Action</vt:lpstr>
      <vt:lpstr>Instructional Shift #3:  Integrate Content and Skills Purposefully</vt:lpstr>
      <vt:lpstr>PowerPoint Presentation</vt:lpstr>
      <vt:lpstr>What do the shifts mean for instruction?</vt:lpstr>
      <vt:lpstr>PowerPoint Presentation</vt:lpstr>
      <vt:lpstr>5 Points of Clarification:  Commissioner’s Regulations changes,  Social Studies Regents Exams, and Pathways</vt:lpstr>
      <vt:lpstr>PowerPoint Presentation</vt:lpstr>
      <vt:lpstr>Social Studies Practices *</vt:lpstr>
      <vt:lpstr>PowerPoint Presentation</vt:lpstr>
      <vt:lpstr>Literacy through social studies</vt:lpstr>
      <vt:lpstr>How to Read the Framework</vt:lpstr>
      <vt:lpstr>4.5 IN SEARCH OF FREEDOM AND A CALL FOR CHANGE: Different groups of people did not have equal rights and freedoms. People worked to bring about change. The struggle for rights and freedoms was one factor in the division of the United States that resulted in the Civil War.  (Standards: 1, 5; Themes: ID, TCC, SOC, CIV) </vt:lpstr>
      <vt:lpstr>PowerPoint Presentation</vt:lpstr>
      <vt:lpstr>PowerPoint Presentation</vt:lpstr>
      <vt:lpstr>Compelling questions</vt:lpstr>
      <vt:lpstr>Compelling…or not so compelling?</vt:lpstr>
      <vt:lpstr>Supporting questions</vt:lpstr>
      <vt:lpstr>Formative Performance Tasks</vt:lpstr>
      <vt:lpstr>Summative Performance Task: Argument</vt:lpstr>
      <vt:lpstr>PowerPoint Presentation</vt:lpstr>
      <vt:lpstr>IDM: Taking Informed Action</vt:lpstr>
      <vt:lpstr>Resources to Explore</vt:lpstr>
      <vt:lpstr>Resources </vt:lpstr>
    </vt:vector>
  </TitlesOfParts>
  <Company>Monroe 2-Orleans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Common Core K-8 Social Studies Framework Feedback Session</dc:title>
  <dc:creator>Marijo Pearson</dc:creator>
  <cp:lastModifiedBy>Pericozzi, Paula</cp:lastModifiedBy>
  <cp:revision>107</cp:revision>
  <cp:lastPrinted>2016-02-19T16:37:51Z</cp:lastPrinted>
  <dcterms:created xsi:type="dcterms:W3CDTF">2014-01-08T00:12:27Z</dcterms:created>
  <dcterms:modified xsi:type="dcterms:W3CDTF">2016-02-29T20:46:08Z</dcterms:modified>
</cp:coreProperties>
</file>